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F701E-6CA9-4A1E-9851-7F25773DFC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4E30F87-843D-4722-9271-159F2E94BBDF}">
      <dgm:prSet phldrT="[Текст]"/>
      <dgm:spPr/>
      <dgm:t>
        <a:bodyPr/>
        <a:lstStyle/>
        <a:p>
          <a:r>
            <a:rPr lang="ru-RU" dirty="0" smtClean="0">
              <a:solidFill>
                <a:srgbClr val="FFFF00"/>
              </a:solidFill>
            </a:rPr>
            <a:t>семья</a:t>
          </a:r>
          <a:endParaRPr lang="ru-RU" dirty="0">
            <a:solidFill>
              <a:srgbClr val="FFFF00"/>
            </a:solidFill>
          </a:endParaRPr>
        </a:p>
      </dgm:t>
    </dgm:pt>
    <dgm:pt modelId="{460852BE-DE55-4B2F-8979-248A958346D8}" type="parTrans" cxnId="{C4C6A66A-D346-4377-BD8D-8DE8D1CC6F4B}">
      <dgm:prSet/>
      <dgm:spPr/>
      <dgm:t>
        <a:bodyPr/>
        <a:lstStyle/>
        <a:p>
          <a:endParaRPr lang="ru-RU"/>
        </a:p>
      </dgm:t>
    </dgm:pt>
    <dgm:pt modelId="{3A45E4DE-0BD6-477C-959A-23C482F7D2D9}" type="sibTrans" cxnId="{C4C6A66A-D346-4377-BD8D-8DE8D1CC6F4B}">
      <dgm:prSet/>
      <dgm:spPr/>
      <dgm:t>
        <a:bodyPr/>
        <a:lstStyle/>
        <a:p>
          <a:endParaRPr lang="ru-RU"/>
        </a:p>
      </dgm:t>
    </dgm:pt>
    <dgm:pt modelId="{EFF0C092-1F77-4F8F-8674-9BF23C32CFA9}">
      <dgm:prSet phldrT="[Текст]"/>
      <dgm:spPr/>
      <dgm:t>
        <a:bodyPr/>
        <a:lstStyle/>
        <a:p>
          <a:r>
            <a:rPr lang="ru-RU" dirty="0" smtClean="0">
              <a:solidFill>
                <a:srgbClr val="FFFF00"/>
              </a:solidFill>
            </a:rPr>
            <a:t>детский сад</a:t>
          </a:r>
          <a:endParaRPr lang="ru-RU" dirty="0">
            <a:solidFill>
              <a:srgbClr val="FFFF00"/>
            </a:solidFill>
          </a:endParaRPr>
        </a:p>
      </dgm:t>
    </dgm:pt>
    <dgm:pt modelId="{C367B866-25FA-404F-8415-2FA88FAE62C8}" type="parTrans" cxnId="{CCA56BB1-3019-4B48-93F5-AD30AD5D3839}">
      <dgm:prSet/>
      <dgm:spPr/>
      <dgm:t>
        <a:bodyPr/>
        <a:lstStyle/>
        <a:p>
          <a:endParaRPr lang="ru-RU"/>
        </a:p>
      </dgm:t>
    </dgm:pt>
    <dgm:pt modelId="{47271D38-77F4-4A06-BF4E-B3952F3034A0}" type="sibTrans" cxnId="{CCA56BB1-3019-4B48-93F5-AD30AD5D3839}">
      <dgm:prSet/>
      <dgm:spPr/>
      <dgm:t>
        <a:bodyPr/>
        <a:lstStyle/>
        <a:p>
          <a:endParaRPr lang="ru-RU"/>
        </a:p>
      </dgm:t>
    </dgm:pt>
    <dgm:pt modelId="{0B0C23DF-F220-4D7E-AED7-E0FD78B67D2F}">
      <dgm:prSet phldrT="[Текст]"/>
      <dgm:spPr/>
      <dgm:t>
        <a:bodyPr/>
        <a:lstStyle/>
        <a:p>
          <a:r>
            <a:rPr lang="ru-RU" dirty="0" smtClean="0">
              <a:solidFill>
                <a:srgbClr val="FFFF00"/>
              </a:solidFill>
            </a:rPr>
            <a:t>школа</a:t>
          </a:r>
          <a:endParaRPr lang="ru-RU" dirty="0">
            <a:solidFill>
              <a:srgbClr val="FFFF00"/>
            </a:solidFill>
          </a:endParaRPr>
        </a:p>
      </dgm:t>
    </dgm:pt>
    <dgm:pt modelId="{C21502A7-9F39-498D-BACA-4BE52D77E6AA}" type="parTrans" cxnId="{1131E643-2E72-4B57-B29A-8C4B6256101C}">
      <dgm:prSet/>
      <dgm:spPr/>
      <dgm:t>
        <a:bodyPr/>
        <a:lstStyle/>
        <a:p>
          <a:endParaRPr lang="ru-RU"/>
        </a:p>
      </dgm:t>
    </dgm:pt>
    <dgm:pt modelId="{53E02E9D-D763-4DEA-8431-640282632767}" type="sibTrans" cxnId="{1131E643-2E72-4B57-B29A-8C4B6256101C}">
      <dgm:prSet/>
      <dgm:spPr/>
      <dgm:t>
        <a:bodyPr/>
        <a:lstStyle/>
        <a:p>
          <a:endParaRPr lang="ru-RU"/>
        </a:p>
      </dgm:t>
    </dgm:pt>
    <dgm:pt modelId="{CDF6319F-4815-43FB-87A7-A78CF3B47040}" type="pres">
      <dgm:prSet presAssocID="{107F701E-6CA9-4A1E-9851-7F25773DFC36}" presName="diagram" presStyleCnt="0">
        <dgm:presLayoutVars>
          <dgm:dir/>
          <dgm:resizeHandles val="exact"/>
        </dgm:presLayoutVars>
      </dgm:prSet>
      <dgm:spPr/>
      <dgm:t>
        <a:bodyPr/>
        <a:lstStyle/>
        <a:p>
          <a:endParaRPr lang="ru-RU"/>
        </a:p>
      </dgm:t>
    </dgm:pt>
    <dgm:pt modelId="{69B376CD-5E3F-4A90-BF1C-338D6530FC07}" type="pres">
      <dgm:prSet presAssocID="{84E30F87-843D-4722-9271-159F2E94BBDF}" presName="node" presStyleLbl="node1" presStyleIdx="0" presStyleCnt="3" custScaleX="43385" custScaleY="17532" custLinFactNeighborX="-950" custLinFactNeighborY="-1112">
        <dgm:presLayoutVars>
          <dgm:bulletEnabled val="1"/>
        </dgm:presLayoutVars>
      </dgm:prSet>
      <dgm:spPr/>
      <dgm:t>
        <a:bodyPr/>
        <a:lstStyle/>
        <a:p>
          <a:endParaRPr lang="ru-RU"/>
        </a:p>
      </dgm:t>
    </dgm:pt>
    <dgm:pt modelId="{34C06B27-2F0A-4213-9DB1-4535E40B36F8}" type="pres">
      <dgm:prSet presAssocID="{3A45E4DE-0BD6-477C-959A-23C482F7D2D9}" presName="sibTrans" presStyleCnt="0"/>
      <dgm:spPr/>
    </dgm:pt>
    <dgm:pt modelId="{AD51ACB5-5892-48ED-8427-1B250F9B1A59}" type="pres">
      <dgm:prSet presAssocID="{EFF0C092-1F77-4F8F-8674-9BF23C32CFA9}" presName="node" presStyleLbl="node1" presStyleIdx="1" presStyleCnt="3" custScaleX="37627" custScaleY="15078" custLinFactNeighborX="-1180" custLinFactNeighborY="-2">
        <dgm:presLayoutVars>
          <dgm:bulletEnabled val="1"/>
        </dgm:presLayoutVars>
      </dgm:prSet>
      <dgm:spPr/>
      <dgm:t>
        <a:bodyPr/>
        <a:lstStyle/>
        <a:p>
          <a:endParaRPr lang="ru-RU"/>
        </a:p>
      </dgm:t>
    </dgm:pt>
    <dgm:pt modelId="{54E0B589-291C-4F86-B0D8-E4987309B61A}" type="pres">
      <dgm:prSet presAssocID="{47271D38-77F4-4A06-BF4E-B3952F3034A0}" presName="sibTrans" presStyleCnt="0"/>
      <dgm:spPr/>
    </dgm:pt>
    <dgm:pt modelId="{BFFE3E93-DD43-478B-9DC2-BA5947051153}" type="pres">
      <dgm:prSet presAssocID="{0B0C23DF-F220-4D7E-AED7-E0FD78B67D2F}" presName="node" presStyleLbl="node1" presStyleIdx="2" presStyleCnt="3" custScaleX="42524" custScaleY="13051" custLinFactNeighborX="793" custLinFactNeighborY="-933">
        <dgm:presLayoutVars>
          <dgm:bulletEnabled val="1"/>
        </dgm:presLayoutVars>
      </dgm:prSet>
      <dgm:spPr/>
      <dgm:t>
        <a:bodyPr/>
        <a:lstStyle/>
        <a:p>
          <a:endParaRPr lang="ru-RU"/>
        </a:p>
      </dgm:t>
    </dgm:pt>
  </dgm:ptLst>
  <dgm:cxnLst>
    <dgm:cxn modelId="{5938EEFF-E159-4565-8DD9-C19DEDF95E63}" type="presOf" srcId="{EFF0C092-1F77-4F8F-8674-9BF23C32CFA9}" destId="{AD51ACB5-5892-48ED-8427-1B250F9B1A59}" srcOrd="0" destOrd="0" presId="urn:microsoft.com/office/officeart/2005/8/layout/default"/>
    <dgm:cxn modelId="{74245C93-CD7C-47ED-81B6-D0B49D140746}" type="presOf" srcId="{84E30F87-843D-4722-9271-159F2E94BBDF}" destId="{69B376CD-5E3F-4A90-BF1C-338D6530FC07}" srcOrd="0" destOrd="0" presId="urn:microsoft.com/office/officeart/2005/8/layout/default"/>
    <dgm:cxn modelId="{1131E643-2E72-4B57-B29A-8C4B6256101C}" srcId="{107F701E-6CA9-4A1E-9851-7F25773DFC36}" destId="{0B0C23DF-F220-4D7E-AED7-E0FD78B67D2F}" srcOrd="2" destOrd="0" parTransId="{C21502A7-9F39-498D-BACA-4BE52D77E6AA}" sibTransId="{53E02E9D-D763-4DEA-8431-640282632767}"/>
    <dgm:cxn modelId="{2FCF2A67-103F-4458-B3F7-9972EDD3CB70}" type="presOf" srcId="{0B0C23DF-F220-4D7E-AED7-E0FD78B67D2F}" destId="{BFFE3E93-DD43-478B-9DC2-BA5947051153}" srcOrd="0" destOrd="0" presId="urn:microsoft.com/office/officeart/2005/8/layout/default"/>
    <dgm:cxn modelId="{C4C6A66A-D346-4377-BD8D-8DE8D1CC6F4B}" srcId="{107F701E-6CA9-4A1E-9851-7F25773DFC36}" destId="{84E30F87-843D-4722-9271-159F2E94BBDF}" srcOrd="0" destOrd="0" parTransId="{460852BE-DE55-4B2F-8979-248A958346D8}" sibTransId="{3A45E4DE-0BD6-477C-959A-23C482F7D2D9}"/>
    <dgm:cxn modelId="{D6E95A40-8E56-488D-962B-6DF484ED1C29}" type="presOf" srcId="{107F701E-6CA9-4A1E-9851-7F25773DFC36}" destId="{CDF6319F-4815-43FB-87A7-A78CF3B47040}" srcOrd="0" destOrd="0" presId="urn:microsoft.com/office/officeart/2005/8/layout/default"/>
    <dgm:cxn modelId="{CCA56BB1-3019-4B48-93F5-AD30AD5D3839}" srcId="{107F701E-6CA9-4A1E-9851-7F25773DFC36}" destId="{EFF0C092-1F77-4F8F-8674-9BF23C32CFA9}" srcOrd="1" destOrd="0" parTransId="{C367B866-25FA-404F-8415-2FA88FAE62C8}" sibTransId="{47271D38-77F4-4A06-BF4E-B3952F3034A0}"/>
    <dgm:cxn modelId="{935D3304-2CB0-4C4A-B44E-AADF6587C877}" type="presParOf" srcId="{CDF6319F-4815-43FB-87A7-A78CF3B47040}" destId="{69B376CD-5E3F-4A90-BF1C-338D6530FC07}" srcOrd="0" destOrd="0" presId="urn:microsoft.com/office/officeart/2005/8/layout/default"/>
    <dgm:cxn modelId="{C8EAF8D8-96E9-4AFE-B790-E07F40D03B03}" type="presParOf" srcId="{CDF6319F-4815-43FB-87A7-A78CF3B47040}" destId="{34C06B27-2F0A-4213-9DB1-4535E40B36F8}" srcOrd="1" destOrd="0" presId="urn:microsoft.com/office/officeart/2005/8/layout/default"/>
    <dgm:cxn modelId="{DCCA71A9-364C-4A4B-8065-9C244A17D272}" type="presParOf" srcId="{CDF6319F-4815-43FB-87A7-A78CF3B47040}" destId="{AD51ACB5-5892-48ED-8427-1B250F9B1A59}" srcOrd="2" destOrd="0" presId="urn:microsoft.com/office/officeart/2005/8/layout/default"/>
    <dgm:cxn modelId="{00B88118-85E6-4999-A098-A43D942A5389}" type="presParOf" srcId="{CDF6319F-4815-43FB-87A7-A78CF3B47040}" destId="{54E0B589-291C-4F86-B0D8-E4987309B61A}" srcOrd="3" destOrd="0" presId="urn:microsoft.com/office/officeart/2005/8/layout/default"/>
    <dgm:cxn modelId="{2AEC1E3C-D4E9-483B-887A-688DAC8EF516}" type="presParOf" srcId="{CDF6319F-4815-43FB-87A7-A78CF3B47040}" destId="{BFFE3E93-DD43-478B-9DC2-BA594705115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376CD-5E3F-4A90-BF1C-338D6530FC07}">
      <dsp:nvSpPr>
        <dsp:cNvPr id="0" name=""/>
        <dsp:cNvSpPr/>
      </dsp:nvSpPr>
      <dsp:spPr>
        <a:xfrm>
          <a:off x="216042" y="1379253"/>
          <a:ext cx="2644749" cy="641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rgbClr val="FFFF00"/>
              </a:solidFill>
            </a:rPr>
            <a:t>семья</a:t>
          </a:r>
          <a:endParaRPr lang="ru-RU" sz="2200" kern="1200" dirty="0">
            <a:solidFill>
              <a:srgbClr val="FFFF00"/>
            </a:solidFill>
          </a:endParaRPr>
        </a:p>
      </dsp:txBody>
      <dsp:txXfrm>
        <a:off x="216042" y="1379253"/>
        <a:ext cx="2644749" cy="641250"/>
      </dsp:txXfrm>
    </dsp:sp>
    <dsp:sp modelId="{AD51ACB5-5892-48ED-8427-1B250F9B1A59}">
      <dsp:nvSpPr>
        <dsp:cNvPr id="0" name=""/>
        <dsp:cNvSpPr/>
      </dsp:nvSpPr>
      <dsp:spPr>
        <a:xfrm>
          <a:off x="3456371" y="1464731"/>
          <a:ext cx="2293741" cy="551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rgbClr val="FFFF00"/>
              </a:solidFill>
            </a:rPr>
            <a:t>детский сад</a:t>
          </a:r>
          <a:endParaRPr lang="ru-RU" sz="2200" kern="1200" dirty="0">
            <a:solidFill>
              <a:srgbClr val="FFFF00"/>
            </a:solidFill>
          </a:endParaRPr>
        </a:p>
      </dsp:txBody>
      <dsp:txXfrm>
        <a:off x="3456371" y="1464731"/>
        <a:ext cx="2293741" cy="551492"/>
      </dsp:txXfrm>
    </dsp:sp>
    <dsp:sp modelId="{BFFE3E93-DD43-478B-9DC2-BA5947051153}">
      <dsp:nvSpPr>
        <dsp:cNvPr id="0" name=""/>
        <dsp:cNvSpPr/>
      </dsp:nvSpPr>
      <dsp:spPr>
        <a:xfrm>
          <a:off x="1800209" y="2636651"/>
          <a:ext cx="2592263" cy="477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rgbClr val="FFFF00"/>
              </a:solidFill>
            </a:rPr>
            <a:t>школа</a:t>
          </a:r>
          <a:endParaRPr lang="ru-RU" sz="2200" kern="1200" dirty="0">
            <a:solidFill>
              <a:srgbClr val="FFFF00"/>
            </a:solidFill>
          </a:endParaRPr>
        </a:p>
      </dsp:txBody>
      <dsp:txXfrm>
        <a:off x="1800209" y="2636651"/>
        <a:ext cx="2592263" cy="4773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31.03.2021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31.03.2021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31.03.2021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31.03.2021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31.03.2021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31.03.2021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31.03.2021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84784"/>
            <a:ext cx="7851648" cy="3353544"/>
          </a:xfrm>
        </p:spPr>
        <p:txBody>
          <a:bodyPr>
            <a:noAutofit/>
          </a:bodyPr>
          <a:lstStyle/>
          <a:p>
            <a:pPr algn="ctr"/>
            <a:r>
              <a:rPr lang="ru-RU" sz="3600" dirty="0" smtClean="0">
                <a:effectLst/>
                <a:latin typeface="Times New Roman" pitchFamily="18" charset="0"/>
                <a:cs typeface="Times New Roman" pitchFamily="18" charset="0"/>
              </a:rPr>
              <a:t/>
            </a:r>
            <a:br>
              <a:rPr lang="ru-RU" sz="3600" dirty="0" smtClean="0">
                <a:effectLst/>
                <a:latin typeface="Times New Roman" pitchFamily="18" charset="0"/>
                <a:cs typeface="Times New Roman" pitchFamily="18" charset="0"/>
              </a:rPr>
            </a:br>
            <a:r>
              <a:rPr lang="ru-RU" sz="3600" dirty="0">
                <a:effectLst/>
                <a:latin typeface="Times New Roman" pitchFamily="18" charset="0"/>
                <a:cs typeface="Times New Roman" pitchFamily="18" charset="0"/>
              </a:rPr>
              <a:t/>
            </a:r>
            <a:br>
              <a:rPr lang="ru-RU" sz="3600" dirty="0">
                <a:effectLst/>
                <a:latin typeface="Times New Roman" pitchFamily="18" charset="0"/>
                <a:cs typeface="Times New Roman" pitchFamily="18" charset="0"/>
              </a:rPr>
            </a:br>
            <a:r>
              <a:rPr lang="ru-RU" sz="3600" dirty="0" smtClean="0">
                <a:effectLst/>
                <a:latin typeface="Times New Roman" pitchFamily="18" charset="0"/>
                <a:cs typeface="Times New Roman" pitchFamily="18" charset="0"/>
              </a:rPr>
              <a:t/>
            </a:r>
            <a:br>
              <a:rPr lang="ru-RU" sz="3600" dirty="0" smtClean="0">
                <a:effectLst/>
                <a:latin typeface="Times New Roman" pitchFamily="18" charset="0"/>
                <a:cs typeface="Times New Roman" pitchFamily="18" charset="0"/>
              </a:rPr>
            </a:br>
            <a:r>
              <a:rPr lang="ru-RU" sz="3600" dirty="0">
                <a:effectLst/>
                <a:latin typeface="Times New Roman" pitchFamily="18" charset="0"/>
                <a:cs typeface="Times New Roman" pitchFamily="18" charset="0"/>
              </a:rPr>
              <a:t/>
            </a:r>
            <a:br>
              <a:rPr lang="ru-RU" sz="3600" dirty="0">
                <a:effectLst/>
                <a:latin typeface="Times New Roman" pitchFamily="18" charset="0"/>
                <a:cs typeface="Times New Roman" pitchFamily="18" charset="0"/>
              </a:rPr>
            </a:br>
            <a:r>
              <a:rPr lang="ru-RU" sz="3600" dirty="0" smtClean="0">
                <a:solidFill>
                  <a:schemeClr val="bg1">
                    <a:lumMod val="65000"/>
                    <a:lumOff val="35000"/>
                  </a:schemeClr>
                </a:solidFill>
                <a:effectLst/>
                <a:latin typeface="Times New Roman" pitchFamily="18" charset="0"/>
                <a:cs typeface="Times New Roman" pitchFamily="18" charset="0"/>
              </a:rPr>
              <a:t>«</a:t>
            </a:r>
            <a:r>
              <a:rPr lang="ru-RU" sz="3600" dirty="0">
                <a:solidFill>
                  <a:schemeClr val="bg1">
                    <a:lumMod val="65000"/>
                    <a:lumOff val="35000"/>
                  </a:schemeClr>
                </a:solidFill>
                <a:effectLst/>
                <a:latin typeface="Times New Roman" pitchFamily="18" charset="0"/>
                <a:cs typeface="Times New Roman" pitchFamily="18" charset="0"/>
              </a:rPr>
              <a:t>Особенности организации НОД по плаванию детей</a:t>
            </a:r>
            <a:br>
              <a:rPr lang="ru-RU" sz="3600" dirty="0">
                <a:solidFill>
                  <a:schemeClr val="bg1">
                    <a:lumMod val="65000"/>
                    <a:lumOff val="35000"/>
                  </a:schemeClr>
                </a:solidFill>
                <a:effectLst/>
                <a:latin typeface="Times New Roman" pitchFamily="18" charset="0"/>
                <a:cs typeface="Times New Roman" pitchFamily="18" charset="0"/>
              </a:rPr>
            </a:br>
            <a:r>
              <a:rPr lang="ru-RU" sz="3600" dirty="0">
                <a:solidFill>
                  <a:schemeClr val="bg1">
                    <a:lumMod val="65000"/>
                    <a:lumOff val="35000"/>
                  </a:schemeClr>
                </a:solidFill>
                <a:effectLst/>
                <a:latin typeface="Times New Roman" pitchFamily="18" charset="0"/>
                <a:cs typeface="Times New Roman" pitchFamily="18" charset="0"/>
              </a:rPr>
              <a:t>дошкольного возраста с ограниченными возможностями здоровья»</a:t>
            </a:r>
            <a:r>
              <a:rPr lang="ru-RU" sz="3600" dirty="0">
                <a:solidFill>
                  <a:schemeClr val="bg1">
                    <a:lumMod val="65000"/>
                    <a:lumOff val="35000"/>
                  </a:schemeClr>
                </a:solidFill>
                <a:latin typeface="Times New Roman" pitchFamily="18" charset="0"/>
                <a:cs typeface="Times New Roman" pitchFamily="18" charset="0"/>
              </a:rPr>
              <a:t> </a:t>
            </a:r>
            <a:br>
              <a:rPr lang="ru-RU" sz="3600" dirty="0">
                <a:solidFill>
                  <a:schemeClr val="bg1">
                    <a:lumMod val="65000"/>
                    <a:lumOff val="35000"/>
                  </a:schemeClr>
                </a:solidFill>
                <a:latin typeface="Times New Roman" pitchFamily="18" charset="0"/>
                <a:cs typeface="Times New Roman" pitchFamily="18" charset="0"/>
              </a:rPr>
            </a:br>
            <a:endParaRPr lang="ru-RU" sz="3600" dirty="0">
              <a:solidFill>
                <a:schemeClr val="bg1">
                  <a:lumMod val="65000"/>
                  <a:lumOff val="3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347864" y="5373216"/>
            <a:ext cx="5544616" cy="1296144"/>
          </a:xfrm>
        </p:spPr>
        <p:txBody>
          <a:bodyPr/>
          <a:lstStyle/>
          <a:p>
            <a:r>
              <a:rPr lang="ru-RU" sz="2400" dirty="0">
                <a:solidFill>
                  <a:srgbClr val="7030A0"/>
                </a:solidFill>
                <a:latin typeface="Times New Roman" pitchFamily="18" charset="0"/>
                <a:cs typeface="Times New Roman" pitchFamily="18" charset="0"/>
              </a:rPr>
              <a:t>инструктор по физической культуре</a:t>
            </a:r>
            <a:br>
              <a:rPr lang="ru-RU" sz="2400" dirty="0">
                <a:solidFill>
                  <a:srgbClr val="7030A0"/>
                </a:solidFill>
                <a:latin typeface="Times New Roman" pitchFamily="18" charset="0"/>
                <a:cs typeface="Times New Roman" pitchFamily="18" charset="0"/>
              </a:rPr>
            </a:br>
            <a:r>
              <a:rPr lang="ru-RU" sz="2400" dirty="0">
                <a:solidFill>
                  <a:srgbClr val="7030A0"/>
                </a:solidFill>
                <a:latin typeface="Times New Roman" pitchFamily="18" charset="0"/>
                <a:cs typeface="Times New Roman" pitchFamily="18" charset="0"/>
              </a:rPr>
              <a:t>Ильюченко Екатерина Викторовна </a:t>
            </a:r>
            <a:r>
              <a:rPr lang="ru-RU" dirty="0"/>
              <a:t/>
            </a:r>
            <a:br>
              <a:rPr lang="ru-RU" dirty="0"/>
            </a:br>
            <a:endParaRPr lang="ru-RU" dirty="0"/>
          </a:p>
        </p:txBody>
      </p:sp>
    </p:spTree>
    <p:extLst>
      <p:ext uri="{BB962C8B-B14F-4D97-AF65-F5344CB8AC3E}">
        <p14:creationId xmlns:p14="http://schemas.microsoft.com/office/powerpoint/2010/main" val="266456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836712"/>
            <a:ext cx="4330824" cy="5256584"/>
          </a:xfrm>
        </p:spPr>
        <p:txBody>
          <a:bodyPr>
            <a:normAutofit fontScale="90000"/>
          </a:bodyPr>
          <a:lstStyle/>
          <a:p>
            <a:r>
              <a:rPr lang="ru-RU" sz="2000" b="1" dirty="0">
                <a:solidFill>
                  <a:schemeClr val="tx1"/>
                </a:solidFill>
                <a:latin typeface="Times New Roman" panose="02020603050405020304" pitchFamily="18" charset="0"/>
                <a:cs typeface="Times New Roman" panose="02020603050405020304" pitchFamily="18" charset="0"/>
              </a:rPr>
              <a:t>4. Пальчиковая гимнастика и игровой самомассаж</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Известно, что у детей с ОВЗ наблюдается разная степень моторной</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недостаточности и недоразвитие тонких движений пальцев рук. Установлено,</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что уровень развития речи находится в прямой зависимости от степени</a:t>
            </a:r>
            <a:br>
              <a:rPr lang="ru-RU" sz="2000" dirty="0">
                <a:solidFill>
                  <a:schemeClr val="tx1"/>
                </a:solidFill>
                <a:latin typeface="Times New Roman" panose="02020603050405020304" pitchFamily="18" charset="0"/>
                <a:cs typeface="Times New Roman" panose="02020603050405020304" pitchFamily="18" charset="0"/>
              </a:rPr>
            </a:br>
            <a:r>
              <a:rPr lang="ru-RU" sz="2000" dirty="0" err="1">
                <a:solidFill>
                  <a:schemeClr val="tx1"/>
                </a:solidFill>
                <a:latin typeface="Times New Roman" panose="02020603050405020304" pitchFamily="18" charset="0"/>
                <a:cs typeface="Times New Roman" panose="02020603050405020304" pitchFamily="18" charset="0"/>
              </a:rPr>
              <a:t>сформированности</a:t>
            </a:r>
            <a:r>
              <a:rPr lang="ru-RU" sz="2000" dirty="0">
                <a:solidFill>
                  <a:schemeClr val="tx1"/>
                </a:solidFill>
                <a:latin typeface="Times New Roman" panose="02020603050405020304" pitchFamily="18" charset="0"/>
                <a:cs typeface="Times New Roman" panose="02020603050405020304" pitchFamily="18" charset="0"/>
              </a:rPr>
              <a:t> тонких движений пальцев рук. Поэтому для предупреждения</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нарушений речи и коррекции, уже имеющихся проблем, необходимо развивать</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мелкую моторику рук ребенка. Пальчиковая гимнастика имеет лечебный</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характер. На ладошках есть проекции всех внутренних органов. И все эти игры</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не что иное, как массаж </a:t>
            </a:r>
            <a:r>
              <a:rPr lang="ru-RU" sz="2000" dirty="0">
                <a:solidFill>
                  <a:schemeClr val="tx1"/>
                </a:solidFill>
              </a:rPr>
              <a:t/>
            </a:r>
            <a:br>
              <a:rPr lang="ru-RU" sz="2000" dirty="0">
                <a:solidFill>
                  <a:schemeClr val="tx1"/>
                </a:solidFill>
              </a:rPr>
            </a:br>
            <a:endParaRPr lang="ru-RU" sz="2000" dirty="0">
              <a:solidFill>
                <a:schemeClr val="tx1"/>
              </a:solidFill>
              <a:latin typeface="Times New Roman" pitchFamily="18" charset="0"/>
              <a:cs typeface="Times New Roman" pitchFamily="18" charset="0"/>
            </a:endParaRPr>
          </a:p>
        </p:txBody>
      </p:sp>
      <p:pic>
        <p:nvPicPr>
          <p:cNvPr id="4" name="Объект 3" descr="F:\фото-бассейн\занятия\20200220_094349.jpg"/>
          <p:cNvPicPr>
            <a:picLocks noGrp="1"/>
          </p:cNvPicPr>
          <p:nvPr>
            <p:ph idx="1"/>
          </p:nvPr>
        </p:nvPicPr>
        <p:blipFill rotWithShape="1">
          <a:blip r:embed="rId2" cstate="print">
            <a:extLst>
              <a:ext uri="{28A0092B-C50C-407E-A947-70E740481C1C}">
                <a14:useLocalDpi xmlns:a14="http://schemas.microsoft.com/office/drawing/2010/main" val="0"/>
              </a:ext>
            </a:extLst>
          </a:blip>
          <a:srcRect l="6574" r="3625" b="28444"/>
          <a:stretch/>
        </p:blipFill>
        <p:spPr bwMode="auto">
          <a:xfrm>
            <a:off x="1219274" y="548680"/>
            <a:ext cx="2992685" cy="208823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Рисунок 4" descr="F:\фото-бассейн\занятия\20191115_111049.jpg"/>
          <p:cNvPicPr/>
          <p:nvPr/>
        </p:nvPicPr>
        <p:blipFill rotWithShape="1">
          <a:blip r:embed="rId3" cstate="print">
            <a:extLst>
              <a:ext uri="{28A0092B-C50C-407E-A947-70E740481C1C}">
                <a14:useLocalDpi xmlns:a14="http://schemas.microsoft.com/office/drawing/2010/main" val="0"/>
              </a:ext>
            </a:extLst>
          </a:blip>
          <a:srcRect l="16516" t="27366" r="40351"/>
          <a:stretch/>
        </p:blipFill>
        <p:spPr bwMode="auto">
          <a:xfrm>
            <a:off x="107504" y="2636912"/>
            <a:ext cx="2608113" cy="23762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6" name="Рисунок 5" descr="F:\фото-бассейн\занятия\20191225_094349.jpg"/>
          <p:cNvPicPr/>
          <p:nvPr/>
        </p:nvPicPr>
        <p:blipFill rotWithShape="1">
          <a:blip r:embed="rId4" cstate="print">
            <a:extLst>
              <a:ext uri="{28A0092B-C50C-407E-A947-70E740481C1C}">
                <a14:useLocalDpi xmlns:a14="http://schemas.microsoft.com/office/drawing/2010/main" val="0"/>
              </a:ext>
            </a:extLst>
          </a:blip>
          <a:srcRect l="5770" r="38621"/>
          <a:stretch/>
        </p:blipFill>
        <p:spPr bwMode="auto">
          <a:xfrm>
            <a:off x="1979712" y="4482254"/>
            <a:ext cx="2047875" cy="207137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17619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196752"/>
            <a:ext cx="2890664" cy="4320480"/>
          </a:xfrm>
        </p:spPr>
        <p:txBody>
          <a:bodyPr>
            <a:normAutofit/>
          </a:bodyPr>
          <a:lstStyle/>
          <a:p>
            <a:r>
              <a:rPr lang="ru-RU" sz="1800" b="1" dirty="0" smtClean="0">
                <a:solidFill>
                  <a:schemeClr val="tx1"/>
                </a:solidFill>
                <a:latin typeface="Times New Roman" panose="02020603050405020304" pitchFamily="18" charset="0"/>
                <a:cs typeface="Times New Roman" panose="02020603050405020304" pitchFamily="18" charset="0"/>
              </a:rPr>
              <a:t>5.Динамические </a:t>
            </a:r>
            <a:r>
              <a:rPr lang="ru-RU" sz="1800" b="1" dirty="0">
                <a:solidFill>
                  <a:schemeClr val="tx1"/>
                </a:solidFill>
                <a:latin typeface="Times New Roman" panose="02020603050405020304" pitchFamily="18" charset="0"/>
                <a:cs typeface="Times New Roman" panose="02020603050405020304" pitchFamily="18" charset="0"/>
              </a:rPr>
              <a:t>паузы, </a:t>
            </a:r>
            <a:r>
              <a:rPr lang="ru-RU" sz="1800" b="1" dirty="0" err="1">
                <a:solidFill>
                  <a:schemeClr val="tx1"/>
                </a:solidFill>
                <a:latin typeface="Times New Roman" panose="02020603050405020304" pitchFamily="18" charset="0"/>
                <a:cs typeface="Times New Roman" panose="02020603050405020304" pitchFamily="18" charset="0"/>
              </a:rPr>
              <a:t>логоритмические</a:t>
            </a:r>
            <a:r>
              <a:rPr lang="ru-RU" sz="1800" b="1" dirty="0">
                <a:solidFill>
                  <a:schemeClr val="tx1"/>
                </a:solidFill>
                <a:latin typeface="Times New Roman" panose="02020603050405020304" pitchFamily="18" charset="0"/>
                <a:cs typeface="Times New Roman" panose="02020603050405020304" pitchFamily="18" charset="0"/>
              </a:rPr>
              <a:t> упражнения</a:t>
            </a:r>
            <a:r>
              <a:rPr lang="ru-RU" sz="1800" i="1" dirty="0">
                <a:solidFill>
                  <a:schemeClr val="tx1"/>
                </a:solidFill>
                <a:latin typeface="Times New Roman" panose="02020603050405020304" pitchFamily="18" charset="0"/>
                <a:cs typeface="Times New Roman" panose="02020603050405020304" pitchFamily="18" charset="0"/>
              </a:rPr>
              <a:t/>
            </a:r>
            <a:br>
              <a:rPr lang="ru-RU" sz="1800" i="1"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Неподвижный ребенок не обучается! Динамические паузы развивают</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психоэмоциональную устойчивость, физическое здоровье детей, повышают</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функциональную деятельность мозга, тонизируют весь организм </a:t>
            </a:r>
            <a:r>
              <a:rPr lang="ru-RU" sz="2000" dirty="0"/>
              <a:t/>
            </a:r>
            <a:br>
              <a:rPr lang="ru-RU" sz="2000" dirty="0"/>
            </a:br>
            <a:endParaRPr lang="ru-RU" sz="2000" dirty="0">
              <a:latin typeface="Times New Roman" pitchFamily="18" charset="0"/>
              <a:cs typeface="Times New Roman" pitchFamily="18" charset="0"/>
            </a:endParaRPr>
          </a:p>
        </p:txBody>
      </p:sp>
      <p:pic>
        <p:nvPicPr>
          <p:cNvPr id="6" name="Рисунок 5" descr="F:\фото-бассейн\занятия\20191225_094408.jpg"/>
          <p:cNvPicPr/>
          <p:nvPr/>
        </p:nvPicPr>
        <p:blipFill rotWithShape="1">
          <a:blip r:embed="rId2" cstate="print">
            <a:extLst>
              <a:ext uri="{28A0092B-C50C-407E-A947-70E740481C1C}">
                <a14:useLocalDpi xmlns:a14="http://schemas.microsoft.com/office/drawing/2010/main" val="0"/>
              </a:ext>
            </a:extLst>
          </a:blip>
          <a:srcRect l="11385" r="10199" b="16746"/>
          <a:stretch/>
        </p:blipFill>
        <p:spPr bwMode="auto">
          <a:xfrm>
            <a:off x="251520" y="4365104"/>
            <a:ext cx="3076532" cy="208671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Рисунок 4" descr="F:\фото-бассейн\занятия\20191122_112017.jpg"/>
          <p:cNvPicPr/>
          <p:nvPr/>
        </p:nvPicPr>
        <p:blipFill rotWithShape="1">
          <a:blip r:embed="rId3" cstate="print">
            <a:extLst>
              <a:ext uri="{28A0092B-C50C-407E-A947-70E740481C1C}">
                <a14:useLocalDpi xmlns:a14="http://schemas.microsoft.com/office/drawing/2010/main" val="0"/>
              </a:ext>
            </a:extLst>
          </a:blip>
          <a:srcRect l="16036" r="45991" b="38410"/>
          <a:stretch/>
        </p:blipFill>
        <p:spPr bwMode="auto">
          <a:xfrm>
            <a:off x="2658984" y="2420888"/>
            <a:ext cx="2592288" cy="22322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4" name="Объект 3" descr="F:\фото-бассейн\занятия\20191216_100407.jpg"/>
          <p:cNvPicPr>
            <a:picLocks noGrp="1"/>
          </p:cNvPicPr>
          <p:nvPr>
            <p:ph idx="1"/>
          </p:nvPr>
        </p:nvPicPr>
        <p:blipFill rotWithShape="1">
          <a:blip r:embed="rId4" cstate="print">
            <a:extLst>
              <a:ext uri="{28A0092B-C50C-407E-A947-70E740481C1C}">
                <a14:useLocalDpi xmlns:a14="http://schemas.microsoft.com/office/drawing/2010/main" val="0"/>
              </a:ext>
            </a:extLst>
          </a:blip>
          <a:srcRect l="8017" t="9408"/>
          <a:stretch/>
        </p:blipFill>
        <p:spPr bwMode="auto">
          <a:xfrm>
            <a:off x="539552" y="908720"/>
            <a:ext cx="2962672" cy="19412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23990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4392488" cy="4680520"/>
          </a:xfrm>
        </p:spPr>
        <p:txBody>
          <a:bodyPr>
            <a:normAutofit/>
          </a:bodyPr>
          <a:lstStyle/>
          <a:p>
            <a:r>
              <a:rPr lang="ru-RU" sz="1800" dirty="0">
                <a:solidFill>
                  <a:schemeClr val="tx1"/>
                </a:solidFill>
                <a:latin typeface="Times New Roman" panose="02020603050405020304" pitchFamily="18" charset="0"/>
                <a:cs typeface="Times New Roman" panose="02020603050405020304" pitchFamily="18" charset="0"/>
              </a:rPr>
              <a:t>6. </a:t>
            </a:r>
            <a:r>
              <a:rPr lang="ru-RU" sz="1800" b="1" dirty="0">
                <a:solidFill>
                  <a:schemeClr val="tx1"/>
                </a:solidFill>
                <a:latin typeface="Times New Roman" panose="02020603050405020304" pitchFamily="18" charset="0"/>
                <a:cs typeface="Times New Roman" panose="02020603050405020304" pitchFamily="18" charset="0"/>
              </a:rPr>
              <a:t>Гимнастика для глаз</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«Гимнастика для глаз» улучшает кровоснабжение глазных яблок,</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нормализует тонус глазодвигательных мышц, способствует быстрому снятию</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зрительного утомления. Упражнения для глаз предусматривают движение</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глазного яблока по всем направлениям. Каждый человек должен понимать, что</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зрение важно оберегать и сохранять</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rPr>
              <a:t/>
            </a:r>
            <a:br>
              <a:rPr lang="ru-RU" sz="2000" dirty="0">
                <a:solidFill>
                  <a:schemeClr val="tx1"/>
                </a:solidFill>
              </a:rPr>
            </a:br>
            <a:endParaRPr lang="ru-RU" sz="2000" dirty="0">
              <a:solidFill>
                <a:schemeClr val="tx1"/>
              </a:solidFill>
              <a:latin typeface="Times New Roman" pitchFamily="18" charset="0"/>
              <a:cs typeface="Times New Roman" pitchFamily="18" charset="0"/>
            </a:endParaRPr>
          </a:p>
        </p:txBody>
      </p:sp>
      <p:pic>
        <p:nvPicPr>
          <p:cNvPr id="4" name="Объект 3" descr="F:\фото-бассейн\занятия\20191122_111611.jpg"/>
          <p:cNvPicPr>
            <a:picLocks noGrp="1"/>
          </p:cNvPicPr>
          <p:nvPr>
            <p:ph idx="1"/>
          </p:nvPr>
        </p:nvPicPr>
        <p:blipFill rotWithShape="1">
          <a:blip r:embed="rId2" cstate="print">
            <a:extLst>
              <a:ext uri="{28A0092B-C50C-407E-A947-70E740481C1C}">
                <a14:useLocalDpi xmlns:a14="http://schemas.microsoft.com/office/drawing/2010/main" val="0"/>
              </a:ext>
            </a:extLst>
          </a:blip>
          <a:srcRect l="22756" r="11058" b="9972"/>
          <a:stretch/>
        </p:blipFill>
        <p:spPr bwMode="auto">
          <a:xfrm>
            <a:off x="6237988" y="4077072"/>
            <a:ext cx="2495634" cy="21232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Объект 3" descr="F:\фото-бассейн\занятия\20191206_094541.jpg"/>
          <p:cNvPicPr>
            <a:picLocks/>
          </p:cNvPicPr>
          <p:nvPr/>
        </p:nvPicPr>
        <p:blipFill rotWithShape="1">
          <a:blip r:embed="rId3" cstate="print">
            <a:extLst>
              <a:ext uri="{28A0092B-C50C-407E-A947-70E740481C1C}">
                <a14:useLocalDpi xmlns:a14="http://schemas.microsoft.com/office/drawing/2010/main" val="0"/>
              </a:ext>
            </a:extLst>
          </a:blip>
          <a:srcRect l="22288" t="3992" r="9711"/>
          <a:stretch/>
        </p:blipFill>
        <p:spPr bwMode="auto">
          <a:xfrm>
            <a:off x="4716016" y="1268760"/>
            <a:ext cx="2899928" cy="21602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00498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3960440" cy="5904655"/>
          </a:xfrm>
        </p:spPr>
        <p:txBody>
          <a:bodyPr>
            <a:noAutofit/>
          </a:bodyPr>
          <a:lstStyle/>
          <a:p>
            <a:r>
              <a:rPr lang="ru-RU" sz="1800" dirty="0">
                <a:solidFill>
                  <a:schemeClr val="tx1"/>
                </a:solidFill>
                <a:latin typeface="Times New Roman" panose="02020603050405020304" pitchFamily="18" charset="0"/>
                <a:cs typeface="Times New Roman" pitchFamily="18" charset="0"/>
              </a:rPr>
              <a:t>7</a:t>
            </a:r>
            <a:r>
              <a:rPr lang="ru-RU" sz="1800" b="1" dirty="0">
                <a:solidFill>
                  <a:schemeClr val="tx1"/>
                </a:solidFill>
                <a:latin typeface="Times New Roman" panose="02020603050405020304" pitchFamily="18" charset="0"/>
                <a:cs typeface="Times New Roman" pitchFamily="18" charset="0"/>
              </a:rPr>
              <a:t>. Релаксация</a:t>
            </a:r>
            <a:r>
              <a:rPr lang="ru-RU" sz="1800" dirty="0">
                <a:solidFill>
                  <a:schemeClr val="tx1"/>
                </a:solidFill>
                <a:latin typeface="Times New Roman" panose="02020603050405020304" pitchFamily="18" charset="0"/>
                <a:cs typeface="Times New Roman" pitchFamily="18" charset="0"/>
              </a:rPr>
              <a:t/>
            </a:r>
            <a:br>
              <a:rPr lang="ru-RU" sz="1800" dirty="0">
                <a:solidFill>
                  <a:schemeClr val="tx1"/>
                </a:solidFill>
                <a:latin typeface="Times New Roman" panose="02020603050405020304" pitchFamily="18" charset="0"/>
                <a:cs typeface="Times New Roman" pitchFamily="18" charset="0"/>
              </a:rPr>
            </a:br>
            <a:r>
              <a:rPr lang="ru-RU" sz="1800" dirty="0">
                <a:solidFill>
                  <a:schemeClr val="tx1"/>
                </a:solidFill>
                <a:latin typeface="Times New Roman" panose="02020603050405020304"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глубокое мышечное расслабление, сопровождающееся</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снятием психического напряжения. Релаксация может быть, </a:t>
            </a:r>
            <a:r>
              <a:rPr lang="ru-RU" sz="1800" dirty="0" smtClean="0">
                <a:solidFill>
                  <a:schemeClr val="tx1"/>
                </a:solidFill>
                <a:latin typeface="Times New Roman" pitchFamily="18" charset="0"/>
                <a:cs typeface="Times New Roman" pitchFamily="18" charset="0"/>
              </a:rPr>
              <a:t>как</a:t>
            </a: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непроизвольной</a:t>
            </a:r>
            <a:r>
              <a:rPr lang="ru-RU" sz="1800" dirty="0">
                <a:solidFill>
                  <a:schemeClr val="tx1"/>
                </a:solidFill>
                <a:latin typeface="Times New Roman" pitchFamily="18" charset="0"/>
                <a:cs typeface="Times New Roman" pitchFamily="18" charset="0"/>
              </a:rPr>
              <a:t>, так и произвольной, достигнутой в результате </a:t>
            </a:r>
            <a:r>
              <a:rPr lang="ru-RU" sz="1800" dirty="0" smtClean="0">
                <a:solidFill>
                  <a:schemeClr val="tx1"/>
                </a:solidFill>
                <a:latin typeface="Times New Roman" pitchFamily="18" charset="0"/>
                <a:cs typeface="Times New Roman" pitchFamily="18" charset="0"/>
              </a:rPr>
              <a:t>применения</a:t>
            </a: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специальных </a:t>
            </a:r>
            <a:r>
              <a:rPr lang="ru-RU" sz="1800" dirty="0">
                <a:solidFill>
                  <a:schemeClr val="tx1"/>
                </a:solidFill>
                <a:latin typeface="Times New Roman" pitchFamily="18" charset="0"/>
                <a:cs typeface="Times New Roman" pitchFamily="18" charset="0"/>
              </a:rPr>
              <a:t>психофизиологических </a:t>
            </a:r>
            <a:r>
              <a:rPr lang="ru-RU" sz="1800" dirty="0" smtClean="0">
                <a:solidFill>
                  <a:schemeClr val="tx1"/>
                </a:solidFill>
                <a:latin typeface="Times New Roman" pitchFamily="18" charset="0"/>
                <a:cs typeface="Times New Roman" pitchFamily="18" charset="0"/>
              </a:rPr>
              <a:t>техник Обучая </a:t>
            </a:r>
            <a:r>
              <a:rPr lang="ru-RU" sz="1800" dirty="0">
                <a:solidFill>
                  <a:schemeClr val="tx1"/>
                </a:solidFill>
                <a:latin typeface="Times New Roman" pitchFamily="18" charset="0"/>
                <a:cs typeface="Times New Roman" pitchFamily="18" charset="0"/>
              </a:rPr>
              <a:t>детей методам релаксации, мы помогаем им снять </a:t>
            </a:r>
            <a:r>
              <a:rPr lang="ru-RU" sz="1800" dirty="0" smtClean="0">
                <a:solidFill>
                  <a:schemeClr val="tx1"/>
                </a:solidFill>
                <a:latin typeface="Times New Roman" pitchFamily="18" charset="0"/>
                <a:cs typeface="Times New Roman" pitchFamily="18" charset="0"/>
              </a:rPr>
              <a:t>внутреннее мышечное </a:t>
            </a:r>
            <a:r>
              <a:rPr lang="ru-RU" sz="1800" dirty="0">
                <a:solidFill>
                  <a:schemeClr val="tx1"/>
                </a:solidFill>
                <a:latin typeface="Times New Roman" pitchFamily="18" charset="0"/>
                <a:cs typeface="Times New Roman" pitchFamily="18" charset="0"/>
              </a:rPr>
              <a:t>напряжение, успокоиться, тем самым привести нервную систему </a:t>
            </a:r>
            <a:r>
              <a:rPr lang="ru-RU" sz="1800" dirty="0" smtClean="0">
                <a:solidFill>
                  <a:schemeClr val="tx1"/>
                </a:solidFill>
                <a:latin typeface="Times New Roman" pitchFamily="18" charset="0"/>
                <a:cs typeface="Times New Roman" pitchFamily="18" charset="0"/>
              </a:rPr>
              <a:t>и</a:t>
            </a: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психику </a:t>
            </a:r>
            <a:r>
              <a:rPr lang="ru-RU" sz="1800" dirty="0">
                <a:solidFill>
                  <a:schemeClr val="tx1"/>
                </a:solidFill>
                <a:latin typeface="Times New Roman" pitchFamily="18" charset="0"/>
                <a:cs typeface="Times New Roman" pitchFamily="18" charset="0"/>
              </a:rPr>
              <a:t>в нормальное состояние покоя.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Умение детей управлять своими чувствами </a:t>
            </a:r>
            <a:r>
              <a:rPr lang="ru-RU" sz="1800" dirty="0" smtClean="0">
                <a:solidFill>
                  <a:schemeClr val="tx1"/>
                </a:solidFill>
                <a:latin typeface="Times New Roman" pitchFamily="18" charset="0"/>
                <a:cs typeface="Times New Roman" pitchFamily="18" charset="0"/>
              </a:rPr>
              <a:t>и</a:t>
            </a:r>
            <a:r>
              <a:rPr lang="ru-RU" sz="1800" dirty="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эмоциями </a:t>
            </a:r>
            <a:r>
              <a:rPr lang="ru-RU" sz="1800" dirty="0">
                <a:solidFill>
                  <a:schemeClr val="tx1"/>
                </a:solidFill>
                <a:latin typeface="Times New Roman" pitchFamily="18" charset="0"/>
                <a:cs typeface="Times New Roman" pitchFamily="18" charset="0"/>
              </a:rPr>
              <a:t>– еще один шаг к воспитанию у них уверенности в себе. </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908720"/>
            <a:ext cx="2304256" cy="19442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Рисунок 4" descr="F:\фото-бассейн\занятия\20200130_095019.jpg"/>
          <p:cNvPicPr/>
          <p:nvPr/>
        </p:nvPicPr>
        <p:blipFill rotWithShape="1">
          <a:blip r:embed="rId3" cstate="print">
            <a:extLst>
              <a:ext uri="{28A0092B-C50C-407E-A947-70E740481C1C}">
                <a14:useLocalDpi xmlns:a14="http://schemas.microsoft.com/office/drawing/2010/main" val="0"/>
              </a:ext>
            </a:extLst>
          </a:blip>
          <a:srcRect l="21937" t="32544"/>
          <a:stretch/>
        </p:blipFill>
        <p:spPr bwMode="auto">
          <a:xfrm>
            <a:off x="5796136" y="3573016"/>
            <a:ext cx="2880320" cy="22682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750821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704088"/>
            <a:ext cx="4330824" cy="5389208"/>
          </a:xfrm>
        </p:spPr>
        <p:txBody>
          <a:bodyPr>
            <a:normAutofit/>
          </a:bodyPr>
          <a:lstStyle/>
          <a:p>
            <a:r>
              <a:rPr lang="ru-RU" sz="1800" dirty="0">
                <a:solidFill>
                  <a:schemeClr val="tx1"/>
                </a:solidFill>
                <a:latin typeface="Times New Roman" panose="02020603050405020304" pitchFamily="18" charset="0"/>
                <a:cs typeface="Times New Roman" panose="02020603050405020304" pitchFamily="18" charset="0"/>
              </a:rPr>
              <a:t>8</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Кинезиологические</a:t>
            </a:r>
            <a:r>
              <a:rPr lang="ru-RU" sz="1800" b="1" dirty="0">
                <a:solidFill>
                  <a:schemeClr val="tx1"/>
                </a:solidFill>
                <a:latin typeface="Times New Roman" panose="02020603050405020304" pitchFamily="18" charset="0"/>
                <a:cs typeface="Times New Roman" panose="02020603050405020304" pitchFamily="18" charset="0"/>
              </a:rPr>
              <a:t> упражнения</a:t>
            </a:r>
            <a:r>
              <a:rPr lang="ru-RU" sz="1800" i="1" dirty="0">
                <a:solidFill>
                  <a:schemeClr val="tx1"/>
                </a:solidFill>
                <a:latin typeface="Times New Roman" panose="02020603050405020304" pitchFamily="18" charset="0"/>
                <a:cs typeface="Times New Roman" panose="02020603050405020304" pitchFamily="18" charset="0"/>
              </a:rPr>
              <a:t/>
            </a:r>
            <a:br>
              <a:rPr lang="ru-RU" sz="1800" i="1"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Развитие межполушарного взаимодействия через определенные</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двигательные упражнения, которые помогают выявить скрытые способности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ребенка и расширить границы возможностей его мозга. </a:t>
            </a:r>
            <a:r>
              <a:rPr lang="ru-RU" sz="1800" dirty="0" smtClean="0">
                <a:solidFill>
                  <a:schemeClr val="tx1"/>
                </a:solidFill>
                <a:latin typeface="Times New Roman" panose="02020603050405020304" pitchFamily="18" charset="0"/>
                <a:cs typeface="Times New Roman" panose="02020603050405020304" pitchFamily="18" charset="0"/>
              </a:rPr>
              <a:t>«</a:t>
            </a:r>
            <a:r>
              <a:rPr lang="ru-RU" sz="1800" dirty="0">
                <a:solidFill>
                  <a:schemeClr val="tx1"/>
                </a:solidFill>
                <a:latin typeface="Times New Roman" panose="02020603050405020304" pitchFamily="18" charset="0"/>
                <a:cs typeface="Times New Roman" panose="02020603050405020304" pitchFamily="18" charset="0"/>
              </a:rPr>
              <a:t>Умная гимнастика» доставляет</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ребятам огромное удовольствие и положительный настрой на весь день,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упражнения активизируют полноценную работу левого и правого полушария,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помогают управлять эмоциональной, физической и умственной жизнью. Данная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гимнастика способствует лучшему восприятию информации. </a:t>
            </a:r>
            <a:r>
              <a:rPr lang="ru-RU" sz="2000" dirty="0"/>
              <a:t/>
            </a:r>
            <a:br>
              <a:rPr lang="ru-RU" sz="2000" dirty="0"/>
            </a:br>
            <a:endParaRPr lang="ru-RU" sz="2000" dirty="0">
              <a:latin typeface="Times New Roman" pitchFamily="18" charset="0"/>
              <a:cs typeface="Times New Roman" pitchFamily="18" charset="0"/>
            </a:endParaRPr>
          </a:p>
        </p:txBody>
      </p:sp>
      <p:pic>
        <p:nvPicPr>
          <p:cNvPr id="4" name="Объект 3" descr="F:\фото-бассейн\занятия\IMG-20191224-WA0005.jpg"/>
          <p:cNvPicPr>
            <a:picLocks noGrp="1"/>
          </p:cNvPicPr>
          <p:nvPr>
            <p:ph idx="1"/>
          </p:nvPr>
        </p:nvPicPr>
        <p:blipFill rotWithShape="1">
          <a:blip r:embed="rId2" cstate="print">
            <a:extLst>
              <a:ext uri="{28A0092B-C50C-407E-A947-70E740481C1C}">
                <a14:useLocalDpi xmlns:a14="http://schemas.microsoft.com/office/drawing/2010/main" val="0"/>
              </a:ext>
            </a:extLst>
          </a:blip>
          <a:srcRect l="12508" t="36800" b="19542"/>
          <a:stretch/>
        </p:blipFill>
        <p:spPr bwMode="auto">
          <a:xfrm>
            <a:off x="971600" y="3861048"/>
            <a:ext cx="3024336" cy="21602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Рисунок 4" descr="F:\фото-бассейн\занятия\20200128_101113.jpg"/>
          <p:cNvPicPr/>
          <p:nvPr/>
        </p:nvPicPr>
        <p:blipFill rotWithShape="1">
          <a:blip r:embed="rId3" cstate="print">
            <a:extLst>
              <a:ext uri="{28A0092B-C50C-407E-A947-70E740481C1C}">
                <a14:useLocalDpi xmlns:a14="http://schemas.microsoft.com/office/drawing/2010/main" val="0"/>
              </a:ext>
            </a:extLst>
          </a:blip>
          <a:srcRect l="7215" r="5869" b="10757"/>
          <a:stretch/>
        </p:blipFill>
        <p:spPr bwMode="auto">
          <a:xfrm>
            <a:off x="251520" y="1196752"/>
            <a:ext cx="3096344" cy="21602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5896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836712"/>
            <a:ext cx="8229600" cy="2016224"/>
          </a:xfrm>
        </p:spPr>
        <p:txBody>
          <a:bodyPr>
            <a:normAutofit/>
          </a:bodyPr>
          <a:lstStyle/>
          <a:p>
            <a:r>
              <a:rPr lang="ru-RU" sz="1800" dirty="0" smtClean="0">
                <a:solidFill>
                  <a:schemeClr val="tx1"/>
                </a:solidFill>
                <a:latin typeface="Times New Roman" panose="02020603050405020304" pitchFamily="18" charset="0"/>
                <a:cs typeface="Times New Roman" panose="02020603050405020304" pitchFamily="18" charset="0"/>
              </a:rPr>
              <a:t>9. </a:t>
            </a:r>
            <a:r>
              <a:rPr lang="ru-RU" sz="1800" b="1" dirty="0" smtClean="0">
                <a:solidFill>
                  <a:schemeClr val="tx1"/>
                </a:solidFill>
                <a:latin typeface="Times New Roman" panose="02020603050405020304" pitchFamily="18" charset="0"/>
                <a:cs typeface="Times New Roman" panose="02020603050405020304" pitchFamily="18" charset="0"/>
              </a:rPr>
              <a:t>Подвижные </a:t>
            </a:r>
            <a:r>
              <a:rPr lang="ru-RU" sz="1800" b="1" dirty="0">
                <a:solidFill>
                  <a:schemeClr val="tx1"/>
                </a:solidFill>
                <a:latin typeface="Times New Roman" panose="02020603050405020304" pitchFamily="18" charset="0"/>
                <a:cs typeface="Times New Roman" panose="02020603050405020304" pitchFamily="18" charset="0"/>
              </a:rPr>
              <a:t>игры </a:t>
            </a:r>
            <a:r>
              <a:rPr lang="ru-RU" sz="1800" dirty="0">
                <a:solidFill>
                  <a:schemeClr val="tx1"/>
                </a:solidFill>
                <a:latin typeface="Times New Roman" panose="02020603050405020304" pitchFamily="18" charset="0"/>
                <a:cs typeface="Times New Roman" panose="02020603050405020304" pitchFamily="18" charset="0"/>
              </a:rPr>
              <a:t>и игры на ориентацию в пространстве</a:t>
            </a:r>
            <a:r>
              <a:rPr lang="ru-RU" sz="1800" i="1" dirty="0">
                <a:solidFill>
                  <a:schemeClr val="tx1"/>
                </a:solidFill>
                <a:latin typeface="Times New Roman" panose="02020603050405020304" pitchFamily="18" charset="0"/>
                <a:cs typeface="Times New Roman" panose="02020603050405020304" pitchFamily="18" charset="0"/>
              </a:rPr>
              <a:t>.</a:t>
            </a:r>
            <a:br>
              <a:rPr lang="ru-RU" sz="1800" i="1"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Игра – это основной вид деятельности дошкольника</a:t>
            </a:r>
            <a:r>
              <a:rPr lang="ru-RU" sz="1800" dirty="0" smtClean="0">
                <a:solidFill>
                  <a:schemeClr val="tx1"/>
                </a:solidFill>
                <a:latin typeface="Times New Roman" panose="02020603050405020304" pitchFamily="18" charset="0"/>
                <a:cs typeface="Times New Roman" panose="02020603050405020304" pitchFamily="18" charset="0"/>
              </a:rPr>
              <a:t>..</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Передвигаясь в пространстве, ребенок познает отношение между предметами 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определяет свое собственное положение к ним. Благодаря игре ребенок получает</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огромный позитивный заряд </a:t>
            </a:r>
            <a:r>
              <a:rPr lang="ru-RU" sz="2000" dirty="0">
                <a:solidFill>
                  <a:schemeClr val="tx1"/>
                </a:solidFill>
              </a:rPr>
              <a:t/>
            </a:r>
            <a:br>
              <a:rPr lang="ru-RU" sz="2000" dirty="0">
                <a:solidFill>
                  <a:schemeClr val="tx1"/>
                </a:solidFill>
              </a:rPr>
            </a:br>
            <a:endParaRPr lang="ru-RU" sz="2000" dirty="0">
              <a:solidFill>
                <a:schemeClr val="tx1"/>
              </a:solidFill>
              <a:latin typeface="Times New Roman" pitchFamily="18" charset="0"/>
              <a:cs typeface="Times New Roman" pitchFamily="18" charset="0"/>
            </a:endParaRPr>
          </a:p>
        </p:txBody>
      </p:sp>
      <p:pic>
        <p:nvPicPr>
          <p:cNvPr id="5" name="Рисунок 4" descr="F:\фото-бассейн\занятия\20191115_111904.jpg"/>
          <p:cNvPicPr/>
          <p:nvPr/>
        </p:nvPicPr>
        <p:blipFill rotWithShape="1">
          <a:blip r:embed="rId2" cstate="print">
            <a:extLst>
              <a:ext uri="{28A0092B-C50C-407E-A947-70E740481C1C}">
                <a14:useLocalDpi xmlns:a14="http://schemas.microsoft.com/office/drawing/2010/main" val="0"/>
              </a:ext>
            </a:extLst>
          </a:blip>
          <a:srcRect l="22610" r="12109" b="33295"/>
          <a:stretch/>
        </p:blipFill>
        <p:spPr bwMode="auto">
          <a:xfrm>
            <a:off x="5292080" y="2492896"/>
            <a:ext cx="2952328" cy="20162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6" name="Рисунок 5" descr="F:\фото-бассейн\занятия\20191118_103801.jpg"/>
          <p:cNvPicPr/>
          <p:nvPr/>
        </p:nvPicPr>
        <p:blipFill rotWithShape="1">
          <a:blip r:embed="rId3" cstate="print">
            <a:extLst>
              <a:ext uri="{28A0092B-C50C-407E-A947-70E740481C1C}">
                <a14:useLocalDpi xmlns:a14="http://schemas.microsoft.com/office/drawing/2010/main" val="0"/>
              </a:ext>
            </a:extLst>
          </a:blip>
          <a:srcRect l="22448" t="6844" r="29443" b="12753"/>
          <a:stretch/>
        </p:blipFill>
        <p:spPr bwMode="auto">
          <a:xfrm>
            <a:off x="395536" y="2780928"/>
            <a:ext cx="2448272" cy="22234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7" name="Рисунок 6" descr="F:\фото-бассейн\занятия\20191122_101632.jpg"/>
          <p:cNvPicPr/>
          <p:nvPr/>
        </p:nvPicPr>
        <p:blipFill rotWithShape="1">
          <a:blip r:embed="rId4" cstate="print">
            <a:extLst>
              <a:ext uri="{28A0092B-C50C-407E-A947-70E740481C1C}">
                <a14:useLocalDpi xmlns:a14="http://schemas.microsoft.com/office/drawing/2010/main" val="0"/>
              </a:ext>
            </a:extLst>
          </a:blip>
          <a:srcRect l="-1629" t="17052" r="29153"/>
          <a:stretch/>
        </p:blipFill>
        <p:spPr bwMode="auto">
          <a:xfrm>
            <a:off x="2987824" y="4149080"/>
            <a:ext cx="3438525" cy="22174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996420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487888"/>
          </a:xfrm>
        </p:spPr>
        <p:txBody>
          <a:bodyPr>
            <a:noAutofit/>
          </a:bodyPr>
          <a:lstStyle/>
          <a:p>
            <a:r>
              <a:rPr lang="ru-RU" sz="1800" dirty="0">
                <a:latin typeface="Times New Roman" panose="02020603050405020304" pitchFamily="18" charset="0"/>
                <a:cs typeface="Times New Roman" panose="02020603050405020304" pitchFamily="18" charset="0"/>
              </a:rPr>
              <a:t>При проведении занятий применяю дифференцированный подход к</a:t>
            </a:r>
          </a:p>
          <a:p>
            <a:pPr marL="0" indent="0">
              <a:buNone/>
            </a:pPr>
            <a:r>
              <a:rPr lang="ru-RU" sz="1800" dirty="0">
                <a:latin typeface="Times New Roman" panose="02020603050405020304" pitchFamily="18" charset="0"/>
                <a:cs typeface="Times New Roman" panose="02020603050405020304" pitchFamily="18" charset="0"/>
              </a:rPr>
              <a:t>каждому ребёнку с учетом первичных дефектов, вторичных нарушений,</a:t>
            </a:r>
          </a:p>
          <a:p>
            <a:pPr marL="0" indent="0">
              <a:buNone/>
            </a:pPr>
            <a:r>
              <a:rPr lang="ru-RU" sz="1800" dirty="0">
                <a:latin typeface="Times New Roman" panose="02020603050405020304" pitchFamily="18" charset="0"/>
                <a:cs typeface="Times New Roman" panose="02020603050405020304" pitchFamily="18" charset="0"/>
              </a:rPr>
              <a:t>сопутствующих заболеваний и медицинских показаний к занятиям,</a:t>
            </a:r>
          </a:p>
          <a:p>
            <a:pPr marL="0" indent="0">
              <a:buNone/>
            </a:pPr>
            <a:r>
              <a:rPr lang="ru-RU" sz="1800" dirty="0">
                <a:latin typeface="Times New Roman" panose="02020603050405020304" pitchFamily="18" charset="0"/>
                <a:cs typeface="Times New Roman" panose="02020603050405020304" pitchFamily="18" charset="0"/>
              </a:rPr>
              <a:t>особенностей психических и личностных качеств, а также уровня физического</a:t>
            </a:r>
          </a:p>
          <a:p>
            <a:pPr marL="0" indent="0">
              <a:buNone/>
            </a:pPr>
            <a:r>
              <a:rPr lang="ru-RU" sz="1800" dirty="0">
                <a:latin typeface="Times New Roman" panose="02020603050405020304" pitchFamily="18" charset="0"/>
                <a:cs typeface="Times New Roman" panose="02020603050405020304" pitchFamily="18" charset="0"/>
              </a:rPr>
              <a:t>развития и физической подготовленности воспитанника</a:t>
            </a:r>
            <a:r>
              <a:rPr lang="ru-RU" sz="1800" dirty="0" smtClean="0">
                <a:latin typeface="Times New Roman" panose="02020603050405020304" pitchFamily="18" charset="0"/>
                <a:cs typeface="Times New Roman" panose="02020603050405020304" pitchFamily="18" charset="0"/>
              </a:rPr>
              <a:t>.</a:t>
            </a:r>
          </a:p>
          <a:p>
            <a:pPr marL="0" indent="0">
              <a:buNone/>
            </a:pP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Проводя мониторинг плавательных способностей детей два раза в</a:t>
            </a:r>
          </a:p>
          <a:p>
            <a:pPr marL="0" indent="0">
              <a:buNone/>
            </a:pPr>
            <a:r>
              <a:rPr lang="ru-RU" sz="1800" dirty="0">
                <a:latin typeface="Times New Roman" panose="02020603050405020304" pitchFamily="18" charset="0"/>
                <a:cs typeface="Times New Roman" panose="02020603050405020304" pitchFamily="18" charset="0"/>
              </a:rPr>
              <a:t>течение учебного года: в начале года (октябрь) и в конце (апрель-май),</a:t>
            </a:r>
          </a:p>
          <a:p>
            <a:pPr marL="0" indent="0">
              <a:buNone/>
            </a:pPr>
            <a:r>
              <a:rPr lang="ru-RU" sz="1800" dirty="0">
                <a:latin typeface="Times New Roman" panose="02020603050405020304" pitchFamily="18" charset="0"/>
                <a:cs typeface="Times New Roman" panose="02020603050405020304" pitchFamily="18" charset="0"/>
              </a:rPr>
              <a:t>наблюдается положительная динамика. В качестве критериев оценки выбран</a:t>
            </a:r>
          </a:p>
          <a:p>
            <a:pPr marL="0" indent="0">
              <a:buNone/>
            </a:pPr>
            <a:r>
              <a:rPr lang="ru-RU" sz="1800" dirty="0">
                <a:latin typeface="Times New Roman" panose="02020603050405020304" pitchFamily="18" charset="0"/>
                <a:cs typeface="Times New Roman" panose="02020603050405020304" pitchFamily="18" charset="0"/>
              </a:rPr>
              <a:t>ряд контрольных упражнений для каждой возрастной </a:t>
            </a:r>
            <a:r>
              <a:rPr lang="ru-RU" sz="1800" dirty="0" smtClean="0">
                <a:latin typeface="Times New Roman" panose="02020603050405020304" pitchFamily="18" charset="0"/>
                <a:cs typeface="Times New Roman" panose="02020603050405020304" pitchFamily="18" charset="0"/>
              </a:rPr>
              <a:t>группы.</a:t>
            </a:r>
          </a:p>
          <a:p>
            <a:pPr marL="0" indent="0">
              <a:buNone/>
            </a:pPr>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Сбалансированность </a:t>
            </a:r>
            <a:r>
              <a:rPr lang="ru-RU" sz="1800" dirty="0">
                <a:latin typeface="Times New Roman" panose="02020603050405020304" pitchFamily="18" charset="0"/>
                <a:cs typeface="Times New Roman" panose="02020603050405020304" pitchFamily="18" charset="0"/>
              </a:rPr>
              <a:t>методов, не приводит к переутомлению</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воспитанников и не нарушает ход образовательного процесса.</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Получаемая в ходе мониторинга информация, является основанием</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для прогнозирования деятельности, осуществления необходимой коррекции,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инструментом оповещения родителей о состоянии, динамике развития,</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достижениях и проблемах, выявленных у ребенка.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86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47928"/>
          </a:xfrm>
        </p:spPr>
        <p:txBody>
          <a:bodyPr>
            <a:normAutofit/>
          </a:bodyPr>
          <a:lstStyle/>
          <a:p>
            <a:r>
              <a:rPr lang="ru-RU" sz="1800" dirty="0">
                <a:latin typeface="Times New Roman" panose="02020603050405020304" pitchFamily="18" charset="0"/>
                <a:cs typeface="Times New Roman" panose="02020603050405020304" pitchFamily="18" charset="0"/>
              </a:rPr>
              <a:t>Перед детьми с ОВЗ стоят такие же важные задачи, как и перед детьми с</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сохранным здоровьем: освоение с водной средой, преодоление водобоязни,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формирование навыков передвижения в воде. Немаловажным является тот </a:t>
            </a:r>
            <a:r>
              <a:rPr lang="ru-RU" sz="1800" dirty="0" smtClean="0">
                <a:latin typeface="Times New Roman" panose="02020603050405020304" pitchFamily="18" charset="0"/>
                <a:cs typeface="Times New Roman" panose="02020603050405020304" pitchFamily="18" charset="0"/>
              </a:rPr>
              <a:t>факт, что </a:t>
            </a:r>
            <a:r>
              <a:rPr lang="ru-RU" sz="1800" dirty="0">
                <a:latin typeface="Times New Roman" panose="02020603050405020304" pitchFamily="18" charset="0"/>
                <a:cs typeface="Times New Roman" panose="02020603050405020304" pitchFamily="18" charset="0"/>
              </a:rPr>
              <a:t>обучение плаванию ребенка с ОВЗ проходит в группе с другими детьми.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pPr marL="0" indent="0" algn="ctr">
              <a:buNone/>
            </a:pPr>
            <a:r>
              <a:rPr lang="ru-RU" sz="1800" b="1" dirty="0" smtClean="0">
                <a:latin typeface="Times New Roman" panose="02020603050405020304" pitchFamily="18" charset="0"/>
                <a:cs typeface="Times New Roman" panose="02020603050405020304" pitchFamily="18" charset="0"/>
              </a:rPr>
              <a:t>Но </a:t>
            </a:r>
            <a:r>
              <a:rPr lang="ru-RU" sz="1800" b="1" dirty="0">
                <a:latin typeface="Times New Roman" panose="02020603050405020304" pitchFamily="18" charset="0"/>
                <a:cs typeface="Times New Roman" panose="02020603050405020304" pitchFamily="18" charset="0"/>
              </a:rPr>
              <a:t>самое главное все занятия строятся с большой заботой </a:t>
            </a:r>
          </a:p>
          <a:p>
            <a:pPr marL="0" indent="0" algn="ctr">
              <a:buNone/>
            </a:pPr>
            <a:r>
              <a:rPr lang="ru-RU" sz="1800" b="1" dirty="0" smtClean="0">
                <a:latin typeface="Times New Roman" pitchFamily="18" charset="0"/>
                <a:cs typeface="Times New Roman" pitchFamily="18" charset="0"/>
              </a:rPr>
              <a:t>   и </a:t>
            </a:r>
            <a:r>
              <a:rPr lang="ru-RU" sz="1800" b="1" dirty="0">
                <a:latin typeface="Times New Roman" pitchFamily="18" charset="0"/>
                <a:cs typeface="Times New Roman" pitchFamily="18" charset="0"/>
              </a:rPr>
              <a:t>любовью </a:t>
            </a:r>
            <a:r>
              <a:rPr lang="ru-RU" sz="1800" b="1" dirty="0" smtClean="0">
                <a:latin typeface="Times New Roman" pitchFamily="18" charset="0"/>
                <a:cs typeface="Times New Roman" pitchFamily="18" charset="0"/>
              </a:rPr>
              <a:t>к  детям</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pic>
        <p:nvPicPr>
          <p:cNvPr id="4" name="Рисунок 3" descr="F:\фото-бассейн\занятия\IMG-20191226-WA0013.jpg"/>
          <p:cNvPicPr/>
          <p:nvPr/>
        </p:nvPicPr>
        <p:blipFill rotWithShape="1">
          <a:blip r:embed="rId2" cstate="print">
            <a:extLst>
              <a:ext uri="{28A0092B-C50C-407E-A947-70E740481C1C}">
                <a14:useLocalDpi xmlns:a14="http://schemas.microsoft.com/office/drawing/2010/main" val="0"/>
              </a:ext>
            </a:extLst>
          </a:blip>
          <a:srcRect b="13053"/>
          <a:stretch/>
        </p:blipFill>
        <p:spPr bwMode="auto">
          <a:xfrm>
            <a:off x="2183323" y="1988840"/>
            <a:ext cx="2088232" cy="22322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Рисунок 4" descr="F:\фото-бассейн\занятия\IMG-20191224-WA0035.jpg"/>
          <p:cNvPicPr/>
          <p:nvPr/>
        </p:nvPicPr>
        <p:blipFill rotWithShape="1">
          <a:blip r:embed="rId3" cstate="print">
            <a:extLst>
              <a:ext uri="{28A0092B-C50C-407E-A947-70E740481C1C}">
                <a14:useLocalDpi xmlns:a14="http://schemas.microsoft.com/office/drawing/2010/main" val="0"/>
              </a:ext>
            </a:extLst>
          </a:blip>
          <a:srcRect l="36241" t="15513" b="38783"/>
          <a:stretch/>
        </p:blipFill>
        <p:spPr bwMode="auto">
          <a:xfrm>
            <a:off x="4932040" y="2204864"/>
            <a:ext cx="2376264" cy="223432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565427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endParaRPr lang="ru-RU" sz="4000" dirty="0" smtClean="0">
              <a:latin typeface="Times New Roman" pitchFamily="18" charset="0"/>
              <a:cs typeface="Times New Roman" pitchFamily="18" charset="0"/>
            </a:endParaRPr>
          </a:p>
          <a:p>
            <a:pPr algn="ctr"/>
            <a:endParaRPr lang="ru-RU" sz="4000" dirty="0">
              <a:latin typeface="Times New Roman" pitchFamily="18" charset="0"/>
              <a:cs typeface="Times New Roman" pitchFamily="18" charset="0"/>
            </a:endParaRPr>
          </a:p>
          <a:p>
            <a:pPr marL="0" indent="0" algn="ctr">
              <a:buNone/>
            </a:pPr>
            <a:r>
              <a:rPr lang="ru-RU" sz="4000" b="1" dirty="0" smtClean="0">
                <a:latin typeface="Times New Roman" pitchFamily="18" charset="0"/>
                <a:cs typeface="Times New Roman" pitchFamily="18" charset="0"/>
              </a:rPr>
              <a:t>Спасибо за внимание!</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02838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559896"/>
          </a:xfrm>
        </p:spPr>
        <p:txBody>
          <a:bodyPr>
            <a:noAutofit/>
          </a:bodyPr>
          <a:lstStyle/>
          <a:p>
            <a:r>
              <a:rPr lang="ru-RU" sz="1800" b="1" dirty="0">
                <a:latin typeface="Times New Roman" panose="02020603050405020304" pitchFamily="18" charset="0"/>
                <a:cs typeface="Times New Roman" panose="02020603050405020304" pitchFamily="18" charset="0"/>
              </a:rPr>
              <a:t>Здоровые дети - это основа жизни всего человеческого общества.</a:t>
            </a:r>
            <a:br>
              <a:rPr lang="ru-RU" sz="1800" b="1"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Плавание </a:t>
            </a:r>
            <a:r>
              <a:rPr lang="ru-RU" sz="1800" b="1" dirty="0">
                <a:latin typeface="Times New Roman" panose="02020603050405020304" pitchFamily="18" charset="0"/>
                <a:cs typeface="Times New Roman" panose="02020603050405020304" pitchFamily="18" charset="0"/>
              </a:rPr>
              <a:t>как вид физических упражнений способствует поддержанию</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достигнутого ребенком уровня здоровья, обеспечению достаточного </a:t>
            </a:r>
            <a:r>
              <a:rPr lang="ru-RU" sz="1800" b="1" dirty="0" smtClean="0">
                <a:latin typeface="Times New Roman" panose="02020603050405020304" pitchFamily="18" charset="0"/>
                <a:cs typeface="Times New Roman" panose="02020603050405020304" pitchFamily="18" charset="0"/>
              </a:rPr>
              <a:t>уровня двигательной </a:t>
            </a:r>
            <a:r>
              <a:rPr lang="ru-RU" sz="1800" b="1" dirty="0">
                <a:latin typeface="Times New Roman" panose="02020603050405020304" pitchFamily="18" charset="0"/>
                <a:cs typeface="Times New Roman" panose="02020603050405020304" pitchFamily="18" charset="0"/>
              </a:rPr>
              <a:t>активности, увеличению функциональных </a:t>
            </a:r>
            <a:r>
              <a:rPr lang="ru-RU" sz="1800" b="1" dirty="0" smtClean="0">
                <a:latin typeface="Times New Roman" panose="02020603050405020304" pitchFamily="18" charset="0"/>
                <a:cs typeface="Times New Roman" panose="02020603050405020304" pitchFamily="18" charset="0"/>
              </a:rPr>
              <a:t>резервов детского организма</a:t>
            </a:r>
            <a:r>
              <a:rPr lang="ru-RU" sz="1800" b="1" dirty="0">
                <a:latin typeface="Times New Roman" panose="02020603050405020304" pitchFamily="18" charset="0"/>
                <a:cs typeface="Times New Roman" panose="02020603050405020304" pitchFamily="18" charset="0"/>
              </a:rPr>
              <a:t>. </a:t>
            </a:r>
            <a:endParaRPr lang="ru-RU" sz="1800" b="1" dirty="0" smtClean="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endParaRPr lang="ru-RU" sz="1800" b="1" dirty="0">
              <a:latin typeface="Times New Roman" panose="02020603050405020304" pitchFamily="18" charset="0"/>
              <a:cs typeface="Times New Roman" panose="02020603050405020304" pitchFamily="18" charset="0"/>
            </a:endParaRPr>
          </a:p>
        </p:txBody>
      </p:sp>
      <p:pic>
        <p:nvPicPr>
          <p:cNvPr id="4" name="Рисунок 3" descr="F:\фото-бассейн\занятия\IMG-20191226-WA0019.jpg"/>
          <p:cNvPicPr/>
          <p:nvPr/>
        </p:nvPicPr>
        <p:blipFill rotWithShape="1">
          <a:blip r:embed="rId2">
            <a:extLst>
              <a:ext uri="{28A0092B-C50C-407E-A947-70E740481C1C}">
                <a14:useLocalDpi xmlns:a14="http://schemas.microsoft.com/office/drawing/2010/main" val="0"/>
              </a:ext>
            </a:extLst>
          </a:blip>
          <a:srcRect l="18109" t="20553" r="12020" b="24159"/>
          <a:stretch/>
        </p:blipFill>
        <p:spPr bwMode="auto">
          <a:xfrm>
            <a:off x="1403648" y="2420888"/>
            <a:ext cx="2390775" cy="25222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Рисунок 4" descr="F:\фото-бассейн\занятия\20191115_110808.jpg"/>
          <p:cNvPicPr/>
          <p:nvPr/>
        </p:nvPicPr>
        <p:blipFill rotWithShape="1">
          <a:blip r:embed="rId3" cstate="print">
            <a:extLst>
              <a:ext uri="{28A0092B-C50C-407E-A947-70E740481C1C}">
                <a14:useLocalDpi xmlns:a14="http://schemas.microsoft.com/office/drawing/2010/main" val="0"/>
              </a:ext>
            </a:extLst>
          </a:blip>
          <a:srcRect l="14423" r="19552" b="12250"/>
          <a:stretch/>
        </p:blipFill>
        <p:spPr bwMode="auto">
          <a:xfrm>
            <a:off x="4139952" y="2780928"/>
            <a:ext cx="3924300" cy="29337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5953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764704"/>
            <a:ext cx="8136904" cy="5616624"/>
          </a:xfrm>
        </p:spPr>
        <p:txBody>
          <a:bodyPr>
            <a:noAutofit/>
          </a:bodyPr>
          <a:lstStyle/>
          <a:p>
            <a:pPr marL="0" indent="0">
              <a:buNone/>
            </a:pPr>
            <a:r>
              <a:rPr lang="ru-RU" sz="1800" b="1" dirty="0">
                <a:latin typeface="Times New Roman" panose="02020603050405020304" pitchFamily="18" charset="0"/>
                <a:cs typeface="Times New Roman" panose="02020603050405020304" pitchFamily="18" charset="0"/>
              </a:rPr>
              <a:t>Мною была разработана Рабочая образовательная программа </a:t>
            </a:r>
            <a:r>
              <a:rPr lang="ru-RU" sz="1800" b="1" dirty="0" smtClean="0">
                <a:latin typeface="Times New Roman" panose="02020603050405020304" pitchFamily="18" charset="0"/>
                <a:cs typeface="Times New Roman" panose="02020603050405020304" pitchFamily="18" charset="0"/>
              </a:rPr>
              <a:t>по оздоровительному </a:t>
            </a:r>
            <a:r>
              <a:rPr lang="ru-RU" sz="1800" b="1" dirty="0">
                <a:latin typeface="Times New Roman" panose="02020603050405020304" pitchFamily="18" charset="0"/>
                <a:cs typeface="Times New Roman" panose="02020603050405020304" pitchFamily="18" charset="0"/>
              </a:rPr>
              <a:t>плаванию для детей дошкольного возраста, в основе </a:t>
            </a:r>
            <a:r>
              <a:rPr lang="ru-RU" sz="1800" b="1" dirty="0" smtClean="0">
                <a:latin typeface="Times New Roman" panose="02020603050405020304" pitchFamily="18" charset="0"/>
                <a:cs typeface="Times New Roman" panose="02020603050405020304" pitchFamily="18" charset="0"/>
              </a:rPr>
              <a:t>которой лежит </a:t>
            </a:r>
            <a:r>
              <a:rPr lang="ru-RU" sz="1800" b="1" dirty="0">
                <a:latin typeface="Times New Roman" panose="02020603050405020304" pitchFamily="18" charset="0"/>
                <a:cs typeface="Times New Roman" panose="02020603050405020304" pitchFamily="18" charset="0"/>
              </a:rPr>
              <a:t>принцип современной российской системы </a:t>
            </a:r>
            <a:r>
              <a:rPr lang="ru-RU" sz="1800" b="1" dirty="0" smtClean="0">
                <a:latin typeface="Times New Roman" panose="02020603050405020304" pitchFamily="18" charset="0"/>
                <a:cs typeface="Times New Roman" panose="02020603050405020304" pitchFamily="18" charset="0"/>
              </a:rPr>
              <a:t>образования</a:t>
            </a: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pPr marL="0" indent="0">
              <a:buNone/>
            </a:pPr>
            <a:r>
              <a:rPr lang="ru-RU" sz="1800" b="1" dirty="0" smtClean="0">
                <a:latin typeface="Times New Roman" panose="02020603050405020304" pitchFamily="18" charset="0"/>
                <a:cs typeface="Times New Roman" panose="02020603050405020304" pitchFamily="18" charset="0"/>
              </a:rPr>
              <a:t>Организация </a:t>
            </a:r>
            <a:r>
              <a:rPr lang="ru-RU" sz="1800" b="1" dirty="0">
                <a:latin typeface="Times New Roman" panose="02020603050405020304" pitchFamily="18" charset="0"/>
                <a:cs typeface="Times New Roman" panose="02020603050405020304" pitchFamily="18" charset="0"/>
              </a:rPr>
              <a:t>обучения плаванию в детском </a:t>
            </a:r>
            <a:r>
              <a:rPr lang="ru-RU" sz="1800" b="1" dirty="0" smtClean="0">
                <a:latin typeface="Times New Roman" panose="02020603050405020304" pitchFamily="18" charset="0"/>
                <a:cs typeface="Times New Roman" panose="02020603050405020304" pitchFamily="18" charset="0"/>
              </a:rPr>
              <a:t>саду осуществляется </a:t>
            </a:r>
            <a:r>
              <a:rPr lang="ru-RU" sz="1800" b="1" dirty="0">
                <a:latin typeface="Times New Roman" panose="02020603050405020304" pitchFamily="18" charset="0"/>
                <a:cs typeface="Times New Roman" panose="02020603050405020304" pitchFamily="18" charset="0"/>
              </a:rPr>
              <a:t>в комплексе со всеми разнообразными формами </a:t>
            </a:r>
            <a:r>
              <a:rPr lang="ru-RU" sz="1800" b="1" dirty="0" smtClean="0">
                <a:latin typeface="Times New Roman" panose="02020603050405020304" pitchFamily="18" charset="0"/>
                <a:cs typeface="Times New Roman" panose="02020603050405020304" pitchFamily="18" charset="0"/>
              </a:rPr>
              <a:t>физкультурно-оздоровительной </a:t>
            </a:r>
            <a:r>
              <a:rPr lang="ru-RU" sz="1800" b="1" dirty="0">
                <a:latin typeface="Times New Roman" panose="02020603050405020304" pitchFamily="18" charset="0"/>
                <a:cs typeface="Times New Roman" panose="02020603050405020304" pitchFamily="18" charset="0"/>
              </a:rPr>
              <a:t>работы, так как, только сочетание занятий в бассейне </a:t>
            </a:r>
            <a:r>
              <a:rPr lang="ru-RU" sz="1800" b="1" dirty="0" smtClean="0">
                <a:latin typeface="Times New Roman" panose="02020603050405020304" pitchFamily="18" charset="0"/>
                <a:cs typeface="Times New Roman" panose="02020603050405020304" pitchFamily="18" charset="0"/>
              </a:rPr>
              <a:t>с рациональным </a:t>
            </a:r>
            <a:r>
              <a:rPr lang="ru-RU" sz="1800" b="1" dirty="0">
                <a:latin typeface="Times New Roman" panose="02020603050405020304" pitchFamily="18" charset="0"/>
                <a:cs typeface="Times New Roman" panose="02020603050405020304" pitchFamily="18" charset="0"/>
              </a:rPr>
              <a:t>режимом деятельности и отдыха детей может </a:t>
            </a:r>
            <a:r>
              <a:rPr lang="ru-RU" sz="1800" b="1" dirty="0" smtClean="0">
                <a:latin typeface="Times New Roman" panose="02020603050405020304" pitchFamily="18" charset="0"/>
                <a:cs typeface="Times New Roman" panose="02020603050405020304" pitchFamily="18" charset="0"/>
              </a:rPr>
              <a:t>дать положительный </a:t>
            </a:r>
            <a:r>
              <a:rPr lang="ru-RU" sz="1800" b="1" dirty="0">
                <a:latin typeface="Times New Roman" panose="02020603050405020304" pitchFamily="18" charset="0"/>
                <a:cs typeface="Times New Roman" panose="02020603050405020304" pitchFamily="18" charset="0"/>
              </a:rPr>
              <a:t>результат в укреплении их здоровья и </a:t>
            </a:r>
            <a:r>
              <a:rPr lang="ru-RU" sz="1800" b="1" dirty="0" smtClean="0">
                <a:latin typeface="Times New Roman" panose="02020603050405020304" pitchFamily="18" charset="0"/>
                <a:cs typeface="Times New Roman" panose="02020603050405020304" pitchFamily="18" charset="0"/>
              </a:rPr>
              <a:t>закаливания организма. </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752734027"/>
              </p:ext>
            </p:extLst>
          </p:nvPr>
        </p:nvGraphicFramePr>
        <p:xfrm>
          <a:off x="1475656" y="476672"/>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Прямая соединительная линия 4"/>
          <p:cNvCxnSpPr/>
          <p:nvPr/>
        </p:nvCxnSpPr>
        <p:spPr>
          <a:xfrm>
            <a:off x="3203848" y="2492896"/>
            <a:ext cx="72008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004048" y="2492896"/>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283968" y="2132856"/>
            <a:ext cx="7200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36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8363272" cy="5688632"/>
          </a:xfrm>
        </p:spPr>
        <p:txBody>
          <a:bodyPr>
            <a:noAutofit/>
          </a:bodyPr>
          <a:lstStyle/>
          <a:p>
            <a:pPr marL="0" indent="0">
              <a:buNone/>
            </a:pP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Игровая </a:t>
            </a:r>
            <a:r>
              <a:rPr lang="ru-RU" sz="1800" b="1" dirty="0">
                <a:latin typeface="Times New Roman" panose="02020603050405020304" pitchFamily="18" charset="0"/>
                <a:cs typeface="Times New Roman" panose="02020603050405020304" pitchFamily="18" charset="0"/>
              </a:rPr>
              <a:t>система обучения плаванию </a:t>
            </a:r>
            <a:r>
              <a:rPr lang="ru-RU" sz="1800" b="1" dirty="0" smtClean="0">
                <a:latin typeface="Times New Roman" panose="02020603050405020304" pitchFamily="18" charset="0"/>
                <a:cs typeface="Times New Roman" panose="02020603050405020304" pitchFamily="18" charset="0"/>
              </a:rPr>
              <a:t>имеет</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оздоровительную направленность: </a:t>
            </a:r>
          </a:p>
          <a:p>
            <a:pPr marL="0" indent="0">
              <a:buNone/>
            </a:pPr>
            <a:r>
              <a:rPr lang="ru-RU" sz="1800" dirty="0"/>
              <a:t>-</a:t>
            </a:r>
            <a:r>
              <a:rPr lang="ru-RU" sz="1800" dirty="0" smtClean="0"/>
              <a:t>костно-мышечный  </a:t>
            </a:r>
            <a:r>
              <a:rPr lang="ru-RU" sz="1800" dirty="0"/>
              <a:t>аппарат </a:t>
            </a:r>
            <a:r>
              <a:rPr lang="ru-RU" sz="1800" dirty="0" smtClean="0"/>
              <a:t>ребенка;</a:t>
            </a:r>
          </a:p>
          <a:p>
            <a:pPr marL="0" indent="0">
              <a:buNone/>
            </a:pPr>
            <a:r>
              <a:rPr lang="ru-RU" sz="1800" dirty="0" smtClean="0">
                <a:latin typeface="Times New Roman" panose="02020603050405020304" pitchFamily="18" charset="0"/>
                <a:cs typeface="Times New Roman" panose="02020603050405020304" pitchFamily="18" charset="0"/>
              </a:rPr>
              <a:t>-хорошая осанка;</a:t>
            </a:r>
          </a:p>
          <a:p>
            <a:pPr marL="0" indent="0">
              <a:buNone/>
            </a:pPr>
            <a:r>
              <a:rPr lang="ru-RU" sz="1800" dirty="0" smtClean="0">
                <a:latin typeface="Times New Roman" panose="02020603050405020304" pitchFamily="18" charset="0"/>
                <a:cs typeface="Times New Roman" panose="02020603050405020304" pitchFamily="18" charset="0"/>
              </a:rPr>
              <a:t>-плоскостопие;</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мышцы дыхательного аппарата, увеличивается </a:t>
            </a:r>
            <a:r>
              <a:rPr lang="ru-RU" sz="1800" dirty="0" smtClean="0">
                <a:latin typeface="Times New Roman" panose="02020603050405020304" pitchFamily="18" charset="0"/>
                <a:cs typeface="Times New Roman" panose="02020603050405020304" pitchFamily="18" charset="0"/>
              </a:rPr>
              <a:t>подвижность</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грудной клетки; </a:t>
            </a:r>
          </a:p>
          <a:p>
            <a:pPr marL="0" indent="0">
              <a:buNone/>
            </a:pPr>
            <a:r>
              <a:rPr lang="ru-RU" sz="1800" dirty="0" smtClean="0">
                <a:latin typeface="Times New Roman" panose="02020603050405020304" pitchFamily="18" charset="0"/>
                <a:cs typeface="Times New Roman" panose="02020603050405020304" pitchFamily="18" charset="0"/>
              </a:rPr>
              <a:t>-закаляют организм;</a:t>
            </a:r>
          </a:p>
          <a:p>
            <a:pPr marL="0" indent="0">
              <a:buNone/>
            </a:pP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стойкий </a:t>
            </a:r>
            <a:r>
              <a:rPr lang="ru-RU" sz="1800" dirty="0" smtClean="0">
                <a:latin typeface="Times New Roman" panose="02020603050405020304" pitchFamily="18" charset="0"/>
                <a:cs typeface="Times New Roman" panose="02020603050405020304" pitchFamily="18" charset="0"/>
              </a:rPr>
              <a:t>иммунитет;</a:t>
            </a:r>
          </a:p>
          <a:p>
            <a:pPr marL="0" indent="0">
              <a:buNone/>
            </a:pP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укрепляется </a:t>
            </a:r>
            <a:r>
              <a:rPr lang="ru-RU" sz="1800" dirty="0">
                <a:latin typeface="Times New Roman" panose="02020603050405020304" pitchFamily="18" charset="0"/>
                <a:cs typeface="Times New Roman" panose="02020603050405020304" pitchFamily="18" charset="0"/>
              </a:rPr>
              <a:t>нервная система, крепче становится </a:t>
            </a:r>
            <a:r>
              <a:rPr lang="ru-RU" sz="1800" dirty="0" smtClean="0">
                <a:latin typeface="Times New Roman" panose="02020603050405020304" pitchFamily="18" charset="0"/>
                <a:cs typeface="Times New Roman" panose="02020603050405020304" pitchFamily="18" charset="0"/>
              </a:rPr>
              <a:t>сон</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массаж </a:t>
            </a:r>
            <a:r>
              <a:rPr lang="ru-RU" sz="1800" dirty="0">
                <a:latin typeface="Times New Roman" panose="02020603050405020304" pitchFamily="18" charset="0"/>
                <a:cs typeface="Times New Roman" panose="02020603050405020304" pitchFamily="18" charset="0"/>
              </a:rPr>
              <a:t>кожи и </a:t>
            </a:r>
            <a:r>
              <a:rPr lang="ru-RU" sz="1800" dirty="0" smtClean="0">
                <a:latin typeface="Times New Roman" panose="02020603050405020304" pitchFamily="18" charset="0"/>
                <a:cs typeface="Times New Roman" panose="02020603050405020304" pitchFamily="18" charset="0"/>
              </a:rPr>
              <a:t>мышц, </a:t>
            </a:r>
            <a:r>
              <a:rPr lang="ru-RU" sz="1800" dirty="0">
                <a:latin typeface="Times New Roman" panose="02020603050405020304" pitchFamily="18" charset="0"/>
                <a:cs typeface="Times New Roman" panose="02020603050405020304" pitchFamily="18" charset="0"/>
              </a:rPr>
              <a:t>очищает потовые </a:t>
            </a:r>
            <a:r>
              <a:rPr lang="ru-RU" sz="1800" dirty="0" smtClean="0">
                <a:latin typeface="Times New Roman" panose="02020603050405020304" pitchFamily="18" charset="0"/>
                <a:cs typeface="Times New Roman" panose="02020603050405020304" pitchFamily="18" charset="0"/>
              </a:rPr>
              <a:t>железы</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endParaRPr lang="ru-RU" sz="1800" b="1" dirty="0" smtClean="0">
              <a:latin typeface="Times New Roman" panose="02020603050405020304" pitchFamily="18" charset="0"/>
              <a:cs typeface="Times New Roman" panose="02020603050405020304" pitchFamily="18" charset="0"/>
            </a:endParaRPr>
          </a:p>
          <a:p>
            <a:pPr marL="0" indent="0">
              <a:buNone/>
            </a:pPr>
            <a:endParaRPr lang="ru-RU" sz="1800" b="1" dirty="0" smtClean="0">
              <a:latin typeface="Times New Roman" panose="02020603050405020304" pitchFamily="18" charset="0"/>
              <a:cs typeface="Times New Roman" panose="02020603050405020304" pitchFamily="18" charset="0"/>
            </a:endParaRPr>
          </a:p>
          <a:p>
            <a:pPr marL="0" indent="0">
              <a:buNone/>
            </a:pPr>
            <a:r>
              <a:rPr lang="ru-RU" sz="1800" b="1" dirty="0" smtClean="0">
                <a:latin typeface="Times New Roman" panose="02020603050405020304" pitchFamily="18" charset="0"/>
                <a:cs typeface="Times New Roman" panose="02020603050405020304" pitchFamily="18" charset="0"/>
              </a:rPr>
              <a:t>Занятия </a:t>
            </a:r>
            <a:r>
              <a:rPr lang="ru-RU" sz="1800" b="1" dirty="0">
                <a:latin typeface="Times New Roman" panose="02020603050405020304" pitchFamily="18" charset="0"/>
                <a:cs typeface="Times New Roman" panose="02020603050405020304" pitchFamily="18" charset="0"/>
              </a:rPr>
              <a:t>плаванием благотворно влияют не только на </a:t>
            </a:r>
            <a:r>
              <a:rPr lang="ru-RU" sz="1800" b="1" dirty="0" smtClean="0">
                <a:latin typeface="Times New Roman" panose="02020603050405020304" pitchFamily="18" charset="0"/>
                <a:cs typeface="Times New Roman" panose="02020603050405020304" pitchFamily="18" charset="0"/>
              </a:rPr>
              <a:t>физическое</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развитие </a:t>
            </a:r>
            <a:r>
              <a:rPr lang="ru-RU" sz="1800" b="1" dirty="0">
                <a:latin typeface="Times New Roman" panose="02020603050405020304" pitchFamily="18" charset="0"/>
                <a:cs typeface="Times New Roman" panose="02020603050405020304" pitchFamily="18" charset="0"/>
              </a:rPr>
              <a:t>ребёнка, но и на </a:t>
            </a:r>
            <a:r>
              <a:rPr lang="ru-RU" sz="1800" b="1" dirty="0" smtClean="0">
                <a:latin typeface="Times New Roman" panose="02020603050405020304" pitchFamily="18" charset="0"/>
                <a:cs typeface="Times New Roman" panose="02020603050405020304" pitchFamily="18" charset="0"/>
              </a:rPr>
              <a:t>формирование </a:t>
            </a:r>
            <a:r>
              <a:rPr lang="ru-RU" sz="1800" b="1" dirty="0">
                <a:latin typeface="Times New Roman" panose="02020603050405020304" pitchFamily="18" charset="0"/>
                <a:cs typeface="Times New Roman" panose="02020603050405020304" pitchFamily="18" charset="0"/>
              </a:rPr>
              <a:t>его </a:t>
            </a:r>
            <a:r>
              <a:rPr lang="ru-RU" sz="1800" b="1" dirty="0" smtClean="0">
                <a:latin typeface="Times New Roman" panose="02020603050405020304" pitchFamily="18" charset="0"/>
                <a:cs typeface="Times New Roman" panose="02020603050405020304" pitchFamily="18" charset="0"/>
              </a:rPr>
              <a:t>личности</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1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97152"/>
            <a:ext cx="8229600" cy="1800200"/>
          </a:xfrm>
        </p:spPr>
        <p:txBody>
          <a:bodyPr>
            <a:noAutofit/>
          </a:bodyPr>
          <a:lstStyle/>
          <a:p>
            <a:pPr marL="0" indent="0" algn="ctr">
              <a:buNone/>
            </a:pPr>
            <a:r>
              <a:rPr lang="ru-RU" sz="1800" b="1" dirty="0" smtClean="0">
                <a:latin typeface="Times New Roman" panose="02020603050405020304" pitchFamily="18" charset="0"/>
                <a:cs typeface="Times New Roman" panose="02020603050405020304" pitchFamily="18" charset="0"/>
              </a:rPr>
              <a:t>Правильно организованные </a:t>
            </a:r>
            <a:r>
              <a:rPr lang="ru-RU" sz="1800" b="1" dirty="0">
                <a:latin typeface="Times New Roman" panose="02020603050405020304" pitchFamily="18" charset="0"/>
                <a:cs typeface="Times New Roman" panose="02020603050405020304" pitchFamily="18" charset="0"/>
              </a:rPr>
              <a:t>занятия в бассейне для детей, имеющих ту или иную </a:t>
            </a:r>
            <a:r>
              <a:rPr lang="ru-RU" sz="1800" b="1" dirty="0" smtClean="0">
                <a:latin typeface="Times New Roman" panose="02020603050405020304" pitchFamily="18" charset="0"/>
                <a:cs typeface="Times New Roman" panose="02020603050405020304" pitchFamily="18" charset="0"/>
              </a:rPr>
              <a:t>патологию, способны </a:t>
            </a:r>
            <a:r>
              <a:rPr lang="ru-RU" sz="1800" b="1" dirty="0">
                <a:latin typeface="Times New Roman" panose="02020603050405020304" pitchFamily="18" charset="0"/>
                <a:cs typeface="Times New Roman" panose="02020603050405020304" pitchFamily="18" charset="0"/>
              </a:rPr>
              <a:t>стать мощным средством комплексного решения </a:t>
            </a:r>
            <a:r>
              <a:rPr lang="ru-RU" sz="1800" b="1" dirty="0" smtClean="0">
                <a:latin typeface="Times New Roman" panose="02020603050405020304" pitchFamily="18" charset="0"/>
                <a:cs typeface="Times New Roman" panose="02020603050405020304" pitchFamily="18" charset="0"/>
              </a:rPr>
              <a:t>коррекционных задач</a:t>
            </a:r>
            <a:endParaRPr lang="ru-RU" sz="1800" b="1" dirty="0">
              <a:latin typeface="Times New Roman" panose="02020603050405020304" pitchFamily="18" charset="0"/>
              <a:cs typeface="Times New Roman" panose="02020603050405020304" pitchFamily="18" charset="0"/>
            </a:endParaRPr>
          </a:p>
        </p:txBody>
      </p:sp>
      <p:sp>
        <p:nvSpPr>
          <p:cNvPr id="2" name="Выгнутая вниз стрелка 1"/>
          <p:cNvSpPr/>
          <p:nvPr/>
        </p:nvSpPr>
        <p:spPr>
          <a:xfrm>
            <a:off x="3347864" y="1701682"/>
            <a:ext cx="2520280" cy="14392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Прямоугольник 3"/>
          <p:cNvSpPr/>
          <p:nvPr/>
        </p:nvSpPr>
        <p:spPr>
          <a:xfrm>
            <a:off x="539552" y="836712"/>
            <a:ext cx="2664296" cy="3600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FFFF00"/>
                </a:solidFill>
                <a:latin typeface="Times New Roman" panose="02020603050405020304" pitchFamily="18" charset="0"/>
                <a:cs typeface="Times New Roman" panose="02020603050405020304" pitchFamily="18" charset="0"/>
              </a:rPr>
              <a:t>Неблагоприятная ситуация со здоровьем подрастающего поколения</a:t>
            </a:r>
            <a:br>
              <a:rPr lang="ru-RU" dirty="0">
                <a:solidFill>
                  <a:srgbClr val="FFFF00"/>
                </a:solidFill>
                <a:latin typeface="Times New Roman" panose="02020603050405020304" pitchFamily="18" charset="0"/>
                <a:cs typeface="Times New Roman" panose="02020603050405020304" pitchFamily="18" charset="0"/>
              </a:rPr>
            </a:br>
            <a:r>
              <a:rPr lang="ru-RU" dirty="0">
                <a:solidFill>
                  <a:srgbClr val="FFFF00"/>
                </a:solidFill>
                <a:latin typeface="Times New Roman" panose="02020603050405020304" pitchFamily="18" charset="0"/>
                <a:cs typeface="Times New Roman" panose="02020603050405020304" pitchFamily="18" charset="0"/>
              </a:rPr>
              <a:t>вызывает справедливую озабоченность у государственных и общественных</a:t>
            </a:r>
            <a:br>
              <a:rPr lang="ru-RU" dirty="0">
                <a:solidFill>
                  <a:srgbClr val="FFFF00"/>
                </a:solidFill>
                <a:latin typeface="Times New Roman" panose="02020603050405020304" pitchFamily="18" charset="0"/>
                <a:cs typeface="Times New Roman" panose="02020603050405020304" pitchFamily="18" charset="0"/>
              </a:rPr>
            </a:br>
            <a:r>
              <a:rPr lang="ru-RU" dirty="0">
                <a:solidFill>
                  <a:srgbClr val="FFFF00"/>
                </a:solidFill>
                <a:latin typeface="Times New Roman" panose="02020603050405020304" pitchFamily="18" charset="0"/>
                <a:cs typeface="Times New Roman" panose="02020603050405020304" pitchFamily="18" charset="0"/>
              </a:rPr>
              <a:t>организаций, родителей, педагогов.</a:t>
            </a:r>
            <a:endParaRPr lang="ru-RU" dirty="0">
              <a:solidFill>
                <a:srgbClr val="FFFF00"/>
              </a:solidFill>
            </a:endParaRPr>
          </a:p>
        </p:txBody>
      </p:sp>
      <p:sp>
        <p:nvSpPr>
          <p:cNvPr id="5" name="Прямоугольник 4"/>
          <p:cNvSpPr/>
          <p:nvPr/>
        </p:nvSpPr>
        <p:spPr>
          <a:xfrm>
            <a:off x="6012160" y="836713"/>
            <a:ext cx="2736304" cy="3600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FFFF00"/>
                </a:solidFill>
                <a:latin typeface="Times New Roman" panose="02020603050405020304" pitchFamily="18" charset="0"/>
                <a:cs typeface="Times New Roman" panose="02020603050405020304" pitchFamily="18" charset="0"/>
              </a:rPr>
              <a:t>Важной задачей педагогов в дошкольных учреждениях, является</a:t>
            </a:r>
            <a:br>
              <a:rPr lang="ru-RU" dirty="0">
                <a:solidFill>
                  <a:srgbClr val="FFFF00"/>
                </a:solidFill>
                <a:latin typeface="Times New Roman" panose="02020603050405020304" pitchFamily="18" charset="0"/>
                <a:cs typeface="Times New Roman" panose="02020603050405020304" pitchFamily="18" charset="0"/>
              </a:rPr>
            </a:br>
            <a:r>
              <a:rPr lang="ru-RU" dirty="0">
                <a:solidFill>
                  <a:srgbClr val="FFFF00"/>
                </a:solidFill>
                <a:latin typeface="Times New Roman" panose="02020603050405020304" pitchFamily="18" charset="0"/>
                <a:cs typeface="Times New Roman" panose="02020603050405020304" pitchFamily="18" charset="0"/>
              </a:rPr>
              <a:t>создание таких условий для ребенка, в которых он может в должном объеме</a:t>
            </a:r>
            <a:br>
              <a:rPr lang="ru-RU" dirty="0">
                <a:solidFill>
                  <a:srgbClr val="FFFF00"/>
                </a:solidFill>
                <a:latin typeface="Times New Roman" panose="02020603050405020304" pitchFamily="18" charset="0"/>
                <a:cs typeface="Times New Roman" panose="02020603050405020304" pitchFamily="18" charset="0"/>
              </a:rPr>
            </a:br>
            <a:r>
              <a:rPr lang="ru-RU" dirty="0">
                <a:solidFill>
                  <a:srgbClr val="FFFF00"/>
                </a:solidFill>
                <a:latin typeface="Times New Roman" panose="02020603050405020304" pitchFamily="18" charset="0"/>
                <a:cs typeface="Times New Roman" panose="02020603050405020304" pitchFamily="18" charset="0"/>
              </a:rPr>
              <a:t>выполнять свои возрастные социальные функции.</a:t>
            </a:r>
          </a:p>
        </p:txBody>
      </p:sp>
    </p:spTree>
    <p:extLst>
      <p:ext uri="{BB962C8B-B14F-4D97-AF65-F5344CB8AC3E}">
        <p14:creationId xmlns:p14="http://schemas.microsoft.com/office/powerpoint/2010/main" val="203869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991944"/>
          </a:xfrm>
        </p:spPr>
        <p:txBody>
          <a:bodyPr>
            <a:noAutofit/>
          </a:bodyPr>
          <a:lstStyle/>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pPr marL="0" indent="0">
              <a:buNone/>
            </a:pPr>
            <a:r>
              <a:rPr lang="ru-RU" sz="1800" b="1" dirty="0" smtClean="0">
                <a:latin typeface="Times New Roman" panose="02020603050405020304" pitchFamily="18" charset="0"/>
                <a:cs typeface="Times New Roman" panose="02020603050405020304" pitchFamily="18" charset="0"/>
              </a:rPr>
              <a:t>Основная </a:t>
            </a:r>
            <a:r>
              <a:rPr lang="ru-RU" sz="1800" b="1" dirty="0">
                <a:latin typeface="Times New Roman" panose="02020603050405020304" pitchFamily="18" charset="0"/>
                <a:cs typeface="Times New Roman" panose="02020603050405020304" pitchFamily="18" charset="0"/>
              </a:rPr>
              <a:t>цель </a:t>
            </a:r>
            <a:r>
              <a:rPr lang="ru-RU" sz="1800" b="1" dirty="0" smtClean="0">
                <a:latin typeface="Times New Roman" panose="02020603050405020304" pitchFamily="18" charset="0"/>
                <a:cs typeface="Times New Roman" panose="02020603050405020304" pitchFamily="18" charset="0"/>
              </a:rPr>
              <a:t>работы: сохранение </a:t>
            </a:r>
            <a:r>
              <a:rPr lang="ru-RU" sz="1800" b="1" dirty="0">
                <a:latin typeface="Times New Roman" panose="02020603050405020304" pitchFamily="18" charset="0"/>
                <a:cs typeface="Times New Roman" panose="02020603050405020304" pitchFamily="18" charset="0"/>
              </a:rPr>
              <a:t>и укрепление здоровья</a:t>
            </a:r>
          </a:p>
          <a:p>
            <a:pPr marL="0" indent="0">
              <a:buNone/>
            </a:pPr>
            <a:r>
              <a:rPr lang="ru-RU" sz="1800" b="1" dirty="0">
                <a:latin typeface="Times New Roman" panose="02020603050405020304" pitchFamily="18" charset="0"/>
                <a:cs typeface="Times New Roman" panose="02020603050405020304" pitchFamily="18" charset="0"/>
              </a:rPr>
              <a:t>детей с ОВЗ, их успешная социализация в обществе.</a:t>
            </a:r>
          </a:p>
          <a:p>
            <a:endParaRPr lang="ru-RU" sz="1800" b="1" dirty="0" smtClean="0">
              <a:latin typeface="Times New Roman" panose="02020603050405020304" pitchFamily="18" charset="0"/>
              <a:cs typeface="Times New Roman" panose="02020603050405020304" pitchFamily="18" charset="0"/>
            </a:endParaRPr>
          </a:p>
          <a:p>
            <a:endParaRPr lang="ru-RU" sz="1800" b="1" dirty="0">
              <a:latin typeface="Times New Roman" panose="02020603050405020304" pitchFamily="18" charset="0"/>
              <a:cs typeface="Times New Roman" panose="02020603050405020304" pitchFamily="18" charset="0"/>
            </a:endParaRPr>
          </a:p>
          <a:p>
            <a:pPr marL="0" indent="0">
              <a:buNone/>
            </a:pPr>
            <a:r>
              <a:rPr lang="ru-RU" sz="1800" b="1" dirty="0" smtClean="0">
                <a:latin typeface="Times New Roman" panose="02020603050405020304" pitchFamily="18" charset="0"/>
                <a:cs typeface="Times New Roman" panose="02020603050405020304" pitchFamily="18" charset="0"/>
              </a:rPr>
              <a:t>Задачи</a:t>
            </a:r>
            <a:r>
              <a:rPr lang="ru-RU" sz="1800" b="1" dirty="0">
                <a:latin typeface="Times New Roman" panose="02020603050405020304" pitchFamily="18" charset="0"/>
                <a:cs typeface="Times New Roman" panose="02020603050405020304" pitchFamily="18" charset="0"/>
              </a:rPr>
              <a:t>:</a:t>
            </a:r>
          </a:p>
          <a:p>
            <a:pPr marL="0" indent="0">
              <a:buNone/>
            </a:pPr>
            <a:r>
              <a:rPr lang="ru-RU" sz="1800" b="1" dirty="0">
                <a:latin typeface="Times New Roman" panose="02020603050405020304" pitchFamily="18" charset="0"/>
                <a:cs typeface="Times New Roman" panose="02020603050405020304" pitchFamily="18" charset="0"/>
              </a:rPr>
              <a:t>- Снижение мышечного тонуса у </a:t>
            </a:r>
            <a:r>
              <a:rPr lang="ru-RU" sz="1800" b="1" dirty="0" smtClean="0">
                <a:latin typeface="Times New Roman" panose="02020603050405020304" pitchFamily="18" charset="0"/>
                <a:cs typeface="Times New Roman" panose="02020603050405020304" pitchFamily="18" charset="0"/>
              </a:rPr>
              <a:t>детей;</a:t>
            </a:r>
            <a:endParaRPr lang="ru-RU" sz="1800" b="1" dirty="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 Развитие речевого дыхания, путём фонетической </a:t>
            </a:r>
            <a:r>
              <a:rPr lang="ru-RU" sz="1800" b="1" dirty="0" smtClean="0">
                <a:latin typeface="Times New Roman" panose="02020603050405020304" pitchFamily="18" charset="0"/>
                <a:cs typeface="Times New Roman" panose="02020603050405020304" pitchFamily="18" charset="0"/>
              </a:rPr>
              <a:t>ритмики, дыхательной </a:t>
            </a:r>
            <a:r>
              <a:rPr lang="ru-RU" sz="1800" b="1" dirty="0">
                <a:latin typeface="Times New Roman" panose="02020603050405020304" pitchFamily="18" charset="0"/>
                <a:cs typeface="Times New Roman" panose="02020603050405020304" pitchFamily="18" charset="0"/>
              </a:rPr>
              <a:t>гимнастики, игрового массажа, </a:t>
            </a:r>
            <a:r>
              <a:rPr lang="ru-RU" sz="1800" b="1" dirty="0" err="1">
                <a:latin typeface="Times New Roman" panose="02020603050405020304" pitchFamily="18" charset="0"/>
                <a:cs typeface="Times New Roman" panose="02020603050405020304" pitchFamily="18" charset="0"/>
              </a:rPr>
              <a:t>логоритмических</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и </a:t>
            </a:r>
            <a:r>
              <a:rPr lang="ru-RU" sz="1800" b="1" dirty="0" err="1" smtClean="0">
                <a:latin typeface="Times New Roman" panose="02020603050405020304" pitchFamily="18" charset="0"/>
                <a:cs typeface="Times New Roman" panose="02020603050405020304" pitchFamily="18" charset="0"/>
              </a:rPr>
              <a:t>кинезиологических</a:t>
            </a:r>
            <a:r>
              <a:rPr lang="ru-RU" sz="1800" b="1" dirty="0" smtClean="0">
                <a:latin typeface="Times New Roman" panose="02020603050405020304" pitchFamily="18" charset="0"/>
                <a:cs typeface="Times New Roman" panose="02020603050405020304" pitchFamily="18" charset="0"/>
              </a:rPr>
              <a:t> упражнений;</a:t>
            </a:r>
            <a:endParaRPr lang="ru-RU" sz="1800" b="1" dirty="0">
              <a:latin typeface="Times New Roman" panose="02020603050405020304" pitchFamily="18" charset="0"/>
              <a:cs typeface="Times New Roman" panose="02020603050405020304" pitchFamily="18" charset="0"/>
            </a:endParaRPr>
          </a:p>
          <a:p>
            <a:pPr marL="0" indent="0">
              <a:buNone/>
            </a:pPr>
            <a:r>
              <a:rPr lang="ru-RU" sz="1800" b="1" dirty="0" smtClean="0">
                <a:latin typeface="Times New Roman" panose="02020603050405020304" pitchFamily="18" charset="0"/>
                <a:cs typeface="Times New Roman" panose="02020603050405020304" pitchFamily="18" charset="0"/>
              </a:rPr>
              <a:t>- Закаливание </a:t>
            </a:r>
            <a:r>
              <a:rPr lang="ru-RU" sz="1800" b="1" dirty="0">
                <a:latin typeface="Times New Roman" panose="02020603050405020304" pitchFamily="18" charset="0"/>
                <a:cs typeface="Times New Roman" panose="02020603050405020304" pitchFamily="18" charset="0"/>
              </a:rPr>
              <a:t>детей. </a:t>
            </a:r>
            <a:endParaRPr lang="ru-RU" sz="1800" b="1" dirty="0" smtClean="0">
              <a:latin typeface="Times New Roman" panose="02020603050405020304" pitchFamily="18" charset="0"/>
              <a:cs typeface="Times New Roman" panose="02020603050405020304" pitchFamily="18" charset="0"/>
            </a:endParaRPr>
          </a:p>
          <a:p>
            <a:pPr marL="0" indent="0">
              <a:buNone/>
            </a:pPr>
            <a:r>
              <a:rPr lang="ru-RU" sz="1800" b="1" dirty="0" smtClean="0">
                <a:latin typeface="Times New Roman" panose="02020603050405020304" pitchFamily="18" charset="0"/>
                <a:cs typeface="Times New Roman" panose="02020603050405020304" pitchFamily="18" charset="0"/>
              </a:rPr>
              <a:t>- Начальное </a:t>
            </a:r>
            <a:r>
              <a:rPr lang="ru-RU" sz="1800" b="1" dirty="0">
                <a:latin typeface="Times New Roman" panose="02020603050405020304" pitchFamily="18" charset="0"/>
                <a:cs typeface="Times New Roman" panose="02020603050405020304" pitchFamily="18" charset="0"/>
              </a:rPr>
              <a:t>обучение </a:t>
            </a:r>
            <a:r>
              <a:rPr lang="ru-RU" sz="1800" b="1" dirty="0" smtClean="0">
                <a:latin typeface="Times New Roman" panose="02020603050405020304" pitchFamily="18" charset="0"/>
                <a:cs typeface="Times New Roman" panose="02020603050405020304" pitchFamily="18" charset="0"/>
              </a:rPr>
              <a:t>плаванию;</a:t>
            </a:r>
            <a:endParaRPr lang="ru-RU" sz="1800" b="1" dirty="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 Пропаганда здорового образа жизни в семьях </a:t>
            </a:r>
            <a:r>
              <a:rPr lang="ru-RU" sz="1800" b="1" dirty="0" smtClean="0">
                <a:latin typeface="Times New Roman" panose="02020603050405020304" pitchFamily="18" charset="0"/>
                <a:cs typeface="Times New Roman" panose="02020603050405020304" pitchFamily="18" charset="0"/>
              </a:rPr>
              <a:t>воспитанников;</a:t>
            </a:r>
            <a:endParaRPr lang="ru-RU" sz="1800" b="1" dirty="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 Успешная социализация в обществе </a:t>
            </a:r>
            <a:r>
              <a:rPr lang="ru-RU" sz="1800" b="1" dirty="0" smtClean="0">
                <a:latin typeface="Times New Roman" panose="02020603050405020304" pitchFamily="18" charset="0"/>
                <a:cs typeface="Times New Roman" panose="02020603050405020304" pitchFamily="18" charset="0"/>
              </a:rPr>
              <a:t>сверстников</a:t>
            </a:r>
            <a:r>
              <a:rPr lang="ru-RU" sz="1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1535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28800"/>
            <a:ext cx="4608512" cy="3456384"/>
          </a:xfrm>
        </p:spPr>
        <p:txBody>
          <a:bodyPr>
            <a:normAutofit/>
          </a:bodyPr>
          <a:lstStyle/>
          <a:p>
            <a:r>
              <a:rPr lang="ru-RU" sz="1800" b="1" dirty="0" smtClean="0">
                <a:solidFill>
                  <a:schemeClr val="tx1"/>
                </a:solidFill>
                <a:latin typeface="Times New Roman" pitchFamily="18" charset="0"/>
                <a:cs typeface="Times New Roman" pitchFamily="18" charset="0"/>
              </a:rPr>
              <a:t>1. Дыхательная гимнастика</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Она играет огромную роль в закаливании и оздоровлении детей, так как</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дыхание – одна из важнейших функций жизнеобеспечения человека.</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Дыхательная гимнастика уникальный оздоровительный метод, который</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способствует насыщению кислородом коры головного мозга и улучшению</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работы всего организма.</a:t>
            </a:r>
            <a:endParaRPr lang="ru-RU" sz="1800" dirty="0">
              <a:solidFill>
                <a:schemeClr val="tx1"/>
              </a:solidFill>
              <a:latin typeface="Times New Roman" pitchFamily="18" charset="0"/>
              <a:cs typeface="Times New Roman" pitchFamily="18" charset="0"/>
            </a:endParaRPr>
          </a:p>
        </p:txBody>
      </p:sp>
      <p:sp>
        <p:nvSpPr>
          <p:cNvPr id="3" name="Прямоугольник 2"/>
          <p:cNvSpPr/>
          <p:nvPr/>
        </p:nvSpPr>
        <p:spPr>
          <a:xfrm>
            <a:off x="611560" y="836712"/>
            <a:ext cx="7992888" cy="646331"/>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Именно поэтому, на занятиях по плаванию, использую нетрадиционные</a:t>
            </a:r>
          </a:p>
          <a:p>
            <a:r>
              <a:rPr lang="ru-RU" b="1" dirty="0" smtClean="0">
                <a:latin typeface="Times New Roman" panose="02020603050405020304" pitchFamily="18" charset="0"/>
                <a:cs typeface="Times New Roman" panose="02020603050405020304" pitchFamily="18" charset="0"/>
              </a:rPr>
              <a:t>оздоровительные </a:t>
            </a:r>
            <a:r>
              <a:rPr lang="ru-RU" b="1" dirty="0">
                <a:latin typeface="Times New Roman" panose="02020603050405020304" pitchFamily="18" charset="0"/>
                <a:cs typeface="Times New Roman" panose="02020603050405020304" pitchFamily="18" charset="0"/>
              </a:rPr>
              <a:t>формы и методы  работы:</a:t>
            </a:r>
          </a:p>
        </p:txBody>
      </p:sp>
      <p:pic>
        <p:nvPicPr>
          <p:cNvPr id="5" name="Рисунок 4" descr="F:\фото-бассейн\занятия\20191115_110931.jpg"/>
          <p:cNvPicPr/>
          <p:nvPr/>
        </p:nvPicPr>
        <p:blipFill rotWithShape="1">
          <a:blip r:embed="rId2" cstate="print">
            <a:extLst>
              <a:ext uri="{28A0092B-C50C-407E-A947-70E740481C1C}">
                <a14:useLocalDpi xmlns:a14="http://schemas.microsoft.com/office/drawing/2010/main" val="0"/>
              </a:ext>
            </a:extLst>
          </a:blip>
          <a:srcRect l="3365" t="10826" r="38943" b="14816"/>
          <a:stretch/>
        </p:blipFill>
        <p:spPr bwMode="auto">
          <a:xfrm>
            <a:off x="6012160" y="4365104"/>
            <a:ext cx="2914650" cy="21126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4" name="Объект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4048" y="1772602"/>
            <a:ext cx="2465437" cy="230447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67398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3960440" cy="5112568"/>
          </a:xfrm>
        </p:spPr>
        <p:txBody>
          <a:bodyPr>
            <a:normAutofit/>
          </a:bodyPr>
          <a:lstStyle/>
          <a:p>
            <a:r>
              <a:rPr lang="ru-RU" sz="1800" dirty="0">
                <a:solidFill>
                  <a:schemeClr val="tx1"/>
                </a:solidFill>
                <a:latin typeface="Times New Roman" panose="02020603050405020304" pitchFamily="18" charset="0"/>
                <a:cs typeface="Times New Roman" panose="02020603050405020304" pitchFamily="18" charset="0"/>
              </a:rPr>
              <a:t>2</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Артикуляционная гимнастика</a:t>
            </a:r>
            <a:r>
              <a:rPr lang="ru-RU" sz="1800" i="1" dirty="0">
                <a:solidFill>
                  <a:schemeClr val="tx1"/>
                </a:solidFill>
                <a:latin typeface="Times New Roman" panose="02020603050405020304" pitchFamily="18" charset="0"/>
                <a:cs typeface="Times New Roman" panose="02020603050405020304" pitchFamily="18" charset="0"/>
              </a:rPr>
              <a:t/>
            </a:r>
            <a:br>
              <a:rPr lang="ru-RU" sz="1800" i="1"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Движения необходимы не только телу ребенка. Правильно произносить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различные звуки нам помогает хорошая подвижность органов артикуляции.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Артикуляционная гимнастика - оказывает общеукрепляющее</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воздействие, нормализует тонус, эластичность и сократительную способность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мышц, восстанавливает иннервацию органов артикуляционного аппарата,</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оказывает тонизирующее воздействие на центральную нервную систему.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descr="F:\фото-бассейн\занятия\IMG-20191224-WA0003.jpg"/>
          <p:cNvPicPr/>
          <p:nvPr/>
        </p:nvPicPr>
        <p:blipFill rotWithShape="1">
          <a:blip r:embed="rId2">
            <a:extLst>
              <a:ext uri="{28A0092B-C50C-407E-A947-70E740481C1C}">
                <a14:useLocalDpi xmlns:a14="http://schemas.microsoft.com/office/drawing/2010/main" val="0"/>
              </a:ext>
            </a:extLst>
          </a:blip>
          <a:srcRect l="21956" t="14423" r="13941" b="34375"/>
          <a:stretch/>
        </p:blipFill>
        <p:spPr bwMode="auto">
          <a:xfrm>
            <a:off x="6300192" y="3284984"/>
            <a:ext cx="2409056" cy="282091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22943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9"/>
            <a:ext cx="4320480" cy="5040560"/>
          </a:xfrm>
        </p:spPr>
        <p:txBody>
          <a:bodyPr>
            <a:normAutofit/>
          </a:bodyPr>
          <a:lstStyle/>
          <a:p>
            <a:r>
              <a:rPr lang="ru-RU" sz="2000" b="1" dirty="0">
                <a:solidFill>
                  <a:schemeClr val="tx1"/>
                </a:solidFill>
              </a:rPr>
              <a:t>3</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Психогимнастика</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В логопедической группе имеются дети, у которых наблюдаются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излишняя утомляемость, истощаемость, непоседливость, вспыльчивость,</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раздражительность, замкнутость. Именно этим детям на помощь приходит</a:t>
            </a:r>
            <a:br>
              <a:rPr lang="ru-RU" sz="1800"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психогимнастика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Психогимнастика</a:t>
            </a:r>
            <a:r>
              <a:rPr lang="ru-RU" sz="1800" dirty="0">
                <a:solidFill>
                  <a:schemeClr val="tx1"/>
                </a:solidFill>
                <a:latin typeface="Times New Roman" pitchFamily="18" charset="0"/>
                <a:cs typeface="Times New Roman" pitchFamily="18" charset="0"/>
              </a:rPr>
              <a:t> – это специальные этюды, упражнения,</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игры, направленные на развитие и коррекцию различных сторон психики.</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Их использование позволяет снижать у детей </a:t>
            </a:r>
            <a:r>
              <a:rPr lang="ru-RU" sz="1800" dirty="0" smtClean="0">
                <a:solidFill>
                  <a:schemeClr val="tx1"/>
                </a:solidFill>
                <a:latin typeface="Times New Roman" pitchFamily="18" charset="0"/>
                <a:cs typeface="Times New Roman" pitchFamily="18" charset="0"/>
              </a:rPr>
              <a:t>эмоциональное напряжение</a:t>
            </a:r>
            <a:r>
              <a:rPr lang="ru-RU" sz="1800" dirty="0">
                <a:solidFill>
                  <a:schemeClr val="tx1"/>
                </a:solidFill>
                <a:latin typeface="Times New Roman" pitchFamily="18" charset="0"/>
                <a:cs typeface="Times New Roman" pitchFamily="18" charset="0"/>
              </a:rPr>
              <a:t>, в результате чего происходит коррекция эмоциональной сферы. </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4" name="Объект 3" descr="F:\фото-бассейн\занятия\20191115_112138.jpg"/>
          <p:cNvPicPr>
            <a:picLocks noGrp="1"/>
          </p:cNvPicPr>
          <p:nvPr>
            <p:ph idx="1"/>
          </p:nvPr>
        </p:nvPicPr>
        <p:blipFill rotWithShape="1">
          <a:blip r:embed="rId2" cstate="print">
            <a:extLst>
              <a:ext uri="{28A0092B-C50C-407E-A947-70E740481C1C}">
                <a14:useLocalDpi xmlns:a14="http://schemas.microsoft.com/office/drawing/2010/main" val="0"/>
              </a:ext>
            </a:extLst>
          </a:blip>
          <a:srcRect l="6090" t="11396" r="47917" b="15100"/>
          <a:stretch/>
        </p:blipFill>
        <p:spPr bwMode="auto">
          <a:xfrm>
            <a:off x="5616116" y="1340768"/>
            <a:ext cx="3096344" cy="23762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pic>
        <p:nvPicPr>
          <p:cNvPr id="5" name="Рисунок 4" descr="F:\фото-бассейн\занятия\IMG-20191224-WA0049.jpg"/>
          <p:cNvPicPr/>
          <p:nvPr/>
        </p:nvPicPr>
        <p:blipFill rotWithShape="1">
          <a:blip r:embed="rId3" cstate="print">
            <a:extLst>
              <a:ext uri="{28A0092B-C50C-407E-A947-70E740481C1C}">
                <a14:useLocalDpi xmlns:a14="http://schemas.microsoft.com/office/drawing/2010/main" val="0"/>
              </a:ext>
            </a:extLst>
          </a:blip>
          <a:srcRect t="6615" b="20026"/>
          <a:stretch/>
        </p:blipFill>
        <p:spPr bwMode="auto">
          <a:xfrm>
            <a:off x="5292080" y="4005064"/>
            <a:ext cx="2592288" cy="25015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961319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269</TotalTime>
  <Words>362</Words>
  <Application>Microsoft Office PowerPoint</Application>
  <PresentationFormat>Экран (4:3)</PresentationFormat>
  <Paragraphs>81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    «Особенности организации НОД по плаванию детей дошкольного возраста с ограниченными возможностями здоровья»  </vt:lpstr>
      <vt:lpstr>Презентация PowerPoint</vt:lpstr>
      <vt:lpstr>Презентация PowerPoint</vt:lpstr>
      <vt:lpstr>Презентация PowerPoint</vt:lpstr>
      <vt:lpstr>Презентация PowerPoint</vt:lpstr>
      <vt:lpstr>Презентация PowerPoint</vt:lpstr>
      <vt:lpstr>1. Дыхательная гимнастика Она играет огромную роль в закаливании и оздоровлении детей, так как дыхание – одна из важнейших функций жизнеобеспечения человека. Дыхательная гимнастика уникальный оздоровительный метод, который способствует насыщению кислородом коры головного мозга и улучшению работы всего организма.</vt:lpstr>
      <vt:lpstr>2. Артикуляционная гимнастика Движения необходимы не только телу ребенка. Правильно произносить различные звуки нам помогает хорошая подвижность органов артикуляции. Артикуляционная гимнастика - оказывает общеукрепляющее воздействие, нормализует тонус, эластичность и сократительную способность мышц, восстанавливает иннервацию органов артикуляционного аппарата, оказывает тонизирующее воздействие на центральную нервную систему.  </vt:lpstr>
      <vt:lpstr>3. Психогимнастика В логопедической группе имеются дети, у которых наблюдаются излишняя утомляемость, истощаемость, непоседливость, вспыльчивость, раздражительность, замкнутость. Именно этим детям на помощь приходит психогимнастика. Психогимнастика – это специальные этюды, упражнения, игры, направленные на развитие и коррекцию различных сторон психики. Их использование позволяет снижать у детей эмоциональное напряжение, в результате чего происходит коррекция эмоциональной сферы.  </vt:lpstr>
      <vt:lpstr>4. Пальчиковая гимнастика и игровой самомассаж Известно, что у детей с ОВЗ наблюдается разная степень моторной недостаточности и недоразвитие тонких движений пальцев рук. Установлено, что уровень развития речи находится в прямой зависимости от степени сформированности тонких движений пальцев рук. Поэтому для предупреждения нарушений речи и коррекции, уже имеющихся проблем, необходимо развивать мелкую моторику рук ребенка. Пальчиковая гимнастика имеет лечебный характер. На ладошках есть проекции всех внутренних органов. И все эти игры не что иное, как массаж  </vt:lpstr>
      <vt:lpstr>5.Динамические паузы, логоритмические упражнения Неподвижный ребенок не обучается! Динамические паузы развивают психоэмоциональную устойчивость, физическое здоровье детей, повышают функциональную деятельность мозга, тонизируют весь организм  </vt:lpstr>
      <vt:lpstr>6. Гимнастика для глаз  «Гимнастика для глаз» улучшает кровоснабжение глазных яблок, нормализует тонус глазодвигательных мышц, способствует быстрому снятию зрительного утомления. Упражнения для глаз предусматривают движение глазного яблока по всем направлениям. Каждый человек должен понимать, что зрение важно оберегать и сохранять.  </vt:lpstr>
      <vt:lpstr>7. Релаксация - глубокое мышечное расслабление, сопровождающееся снятием психического напряжения. Релаксация может быть, как непроизвольной, так и произвольной, достигнутой в результате применения специальных психофизиологических техник Обучая детей методам релаксации, мы помогаем им снять внутреннее мышечное напряжение, успокоиться, тем самым привести нервную систему и психику в нормальное состояние покоя.  . Умение детей управлять своими чувствами и эмоциями – еще один шаг к воспитанию у них уверенности в себе.  </vt:lpstr>
      <vt:lpstr>8. Кинезиологические упражнения Развитие межполушарного взаимодействия через определенные двигательные упражнения, которые помогают выявить скрытые способности ребенка и расширить границы возможностей его мозга. «Умная гимнастика» доставляет ребятам огромное удовольствие и положительный настрой на весь день, упражнения активизируют полноценную работу левого и правого полушария, помогают управлять эмоциональной, физической и умственной жизнью. Данная гимнастика способствует лучшему восприятию информации.  </vt:lpstr>
      <vt:lpstr>9. Подвижные игры и игры на ориентацию в пространстве. Игра – это основной вид деятельности дошкольника.. Передвигаясь в пространстве, ребенок познает отношение между предметами и определяет свое собственное положение к ним. Благодаря игре ребенок получает огромный позитивный заряд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«Особенности организации НОД по плаванию детей дошкольного возраста с ограниченными возможностями здоровья»  </dc:title>
  <dc:creator>Светлана</dc:creator>
  <cp:lastModifiedBy>Светлана</cp:lastModifiedBy>
  <cp:revision>35</cp:revision>
  <dcterms:created xsi:type="dcterms:W3CDTF">2021-03-29T04:48:56Z</dcterms:created>
  <dcterms:modified xsi:type="dcterms:W3CDTF">2021-03-31T04:33:12Z</dcterms:modified>
</cp:coreProperties>
</file>