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</p:sldMasterIdLst>
  <p:notesMasterIdLst>
    <p:notesMasterId r:id="rId16"/>
  </p:notesMasterIdLst>
  <p:sldIdLst>
    <p:sldId id="256" r:id="rId2"/>
    <p:sldId id="257" r:id="rId3"/>
    <p:sldId id="272" r:id="rId4"/>
    <p:sldId id="261" r:id="rId5"/>
    <p:sldId id="276" r:id="rId6"/>
    <p:sldId id="263" r:id="rId7"/>
    <p:sldId id="265" r:id="rId8"/>
    <p:sldId id="267" r:id="rId9"/>
    <p:sldId id="269" r:id="rId10"/>
    <p:sldId id="286" r:id="rId11"/>
    <p:sldId id="270" r:id="rId12"/>
    <p:sldId id="281" r:id="rId13"/>
    <p:sldId id="282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22831-2370-423D-AA65-A0D3DB596D7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39C5D-1E55-4344-B281-4C4E59DE58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22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9C5D-1E55-4344-B281-4C4E59DE588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36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9C5D-1E55-4344-B281-4C4E59DE588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8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39C5D-1E55-4344-B281-4C4E59DE588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4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9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9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164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48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4735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622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2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6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5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47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80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7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51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06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32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24AC3-D429-4196-B084-D31198011FD5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4972A47-E8AD-499A-92B7-68B661DD49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47579" y="1604738"/>
            <a:ext cx="8085910" cy="218488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предпосылок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функциональной грамотности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физической культуры»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362414"/>
            <a:ext cx="11614247" cy="1242160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(бассейн)</a:t>
            </a:r>
          </a:p>
          <a:p>
            <a:pPr algn="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Ильюченко Екатерина Викторовна</a:t>
            </a:r>
          </a:p>
          <a:p>
            <a:pPr algn="ctr"/>
            <a:r>
              <a:rPr lang="ru-RU" sz="5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</a:t>
            </a:r>
            <a:r>
              <a:rPr lang="ru-RU" sz="5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Кольцово</a:t>
            </a:r>
          </a:p>
          <a:p>
            <a:pPr algn="ctr"/>
            <a:r>
              <a:rPr lang="ru-RU" sz="5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  <a:endParaRPr lang="ru-RU" sz="5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4668" y="495175"/>
            <a:ext cx="7491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«Радуга»</a:t>
            </a:r>
            <a:endParaRPr lang="ru-RU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2812" y="448260"/>
            <a:ext cx="10357339" cy="3200400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75" y="3165219"/>
            <a:ext cx="3284875" cy="24636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08" y="3165218"/>
            <a:ext cx="3284876" cy="24636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Объект 3" descr="F:\фото-бассейн\занятия\20191206_094541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3992" r="9711"/>
          <a:stretch/>
        </p:blipFill>
        <p:spPr bwMode="auto">
          <a:xfrm>
            <a:off x="349935" y="502504"/>
            <a:ext cx="3285640" cy="2387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3" descr="F:\фото-бассейн\занятия\IMG-20191224-WA0005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36800" b="19542"/>
          <a:stretch/>
        </p:blipFill>
        <p:spPr bwMode="auto">
          <a:xfrm>
            <a:off x="4028889" y="502504"/>
            <a:ext cx="2991843" cy="2387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3" descr="F:\фото-бассейн\занятия\20200220_094349.jpg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r="3625" b="28444"/>
          <a:stretch/>
        </p:blipFill>
        <p:spPr bwMode="auto">
          <a:xfrm>
            <a:off x="7414046" y="502504"/>
            <a:ext cx="3246105" cy="2387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0083" y="5903659"/>
            <a:ext cx="9098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я использую множество упражнений, различной степени сложности, в зависимости от индивидуальных способностей детей и детей с ограниченными возможностями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42041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387" y="354807"/>
            <a:ext cx="10550770" cy="668375"/>
          </a:xfrm>
        </p:spPr>
        <p:txBody>
          <a:bodyPr>
            <a:normAutofit/>
          </a:bodyPr>
          <a:lstStyle/>
          <a:p>
            <a:pPr algn="l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761" y="1149648"/>
            <a:ext cx="30773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одители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детьми  активно принимают участие в  спортивных мероприятиях (досуги, праздники), выставках 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родительские собрания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83" y="1110961"/>
            <a:ext cx="2287671" cy="17893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Рисунок 10" descr="G:\зайчонок\фото группа зайчонок\фото группы\DSC019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2778" r="16026" b="8973"/>
          <a:stretch/>
        </p:blipFill>
        <p:spPr bwMode="auto">
          <a:xfrm>
            <a:off x="9288978" y="1110961"/>
            <a:ext cx="2234040" cy="20535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89" y="1113100"/>
            <a:ext cx="2669367" cy="16858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Рисунок 12" descr="C:\Users\USER\Desktop\Общая\Инструкторы по физ.воспитанию\фото 2021\зарничка\IMG-20210518-WA00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7" r="3964" b="5674"/>
          <a:stretch/>
        </p:blipFill>
        <p:spPr bwMode="auto">
          <a:xfrm>
            <a:off x="9749418" y="4072056"/>
            <a:ext cx="2106552" cy="21886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ильюченко фото\плюшки 19.12.15\НОВЫЕ ФОТО\IMG_06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43563" r="8416" b="14110"/>
          <a:stretch/>
        </p:blipFill>
        <p:spPr bwMode="auto">
          <a:xfrm>
            <a:off x="4658132" y="2922362"/>
            <a:ext cx="2300607" cy="15273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30003" r="12869" b="14924"/>
          <a:stretch/>
        </p:blipFill>
        <p:spPr>
          <a:xfrm>
            <a:off x="7641118" y="3100068"/>
            <a:ext cx="1865336" cy="23495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27299" r="8649" b="22302"/>
          <a:stretch>
            <a:fillRect/>
          </a:stretch>
        </p:blipFill>
        <p:spPr bwMode="auto">
          <a:xfrm>
            <a:off x="3447389" y="4351892"/>
            <a:ext cx="4132542" cy="2298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22693" r="27148" b="21154"/>
          <a:stretch/>
        </p:blipFill>
        <p:spPr>
          <a:xfrm>
            <a:off x="359387" y="3900075"/>
            <a:ext cx="2770054" cy="1990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015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6"/>
          <a:stretch/>
        </p:blipFill>
        <p:spPr>
          <a:xfrm>
            <a:off x="456139" y="508165"/>
            <a:ext cx="4010905" cy="27181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4" t="56276" r="7578" b="11282"/>
          <a:stretch/>
        </p:blipFill>
        <p:spPr>
          <a:xfrm>
            <a:off x="4877908" y="2638056"/>
            <a:ext cx="1828801" cy="15315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37564" r="6553" b="7948"/>
          <a:stretch/>
        </p:blipFill>
        <p:spPr>
          <a:xfrm>
            <a:off x="5654581" y="4512213"/>
            <a:ext cx="2911198" cy="17411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t="40128" r="10705" b="12179"/>
          <a:stretch/>
        </p:blipFill>
        <p:spPr>
          <a:xfrm>
            <a:off x="4754225" y="579436"/>
            <a:ext cx="2423763" cy="17347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6" t="30581" r="33397" b="19483"/>
          <a:stretch/>
        </p:blipFill>
        <p:spPr>
          <a:xfrm>
            <a:off x="8892333" y="4591520"/>
            <a:ext cx="1968257" cy="17194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456139" y="2784595"/>
            <a:ext cx="310339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просвещения оформляются консультации, рекомендации и памятки, через сайт и стенды детского сада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34231" r="44647" b="22179"/>
          <a:stretch/>
        </p:blipFill>
        <p:spPr>
          <a:xfrm>
            <a:off x="7465169" y="613617"/>
            <a:ext cx="2411293" cy="16663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DSC0276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14937" r="5880" b="25531"/>
          <a:stretch/>
        </p:blipFill>
        <p:spPr bwMode="auto">
          <a:xfrm>
            <a:off x="7110180" y="2638056"/>
            <a:ext cx="3121269" cy="15650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1" t="21923" r="15128" b="26667"/>
          <a:stretch/>
        </p:blipFill>
        <p:spPr>
          <a:xfrm>
            <a:off x="3641421" y="3769351"/>
            <a:ext cx="1514830" cy="2541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081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3377" y="832127"/>
            <a:ext cx="7769205" cy="2554055"/>
          </a:xfrm>
        </p:spPr>
        <p:txBody>
          <a:bodyPr>
            <a:normAutofit/>
          </a:bodyPr>
          <a:lstStyle/>
          <a:p>
            <a:pPr algn="l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- это основа жизни всего человеческого общества.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 как вид физических упражнений способствует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поддержанию достигнутого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уровня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 обеспечению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достаточного уровня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увеличению функциональных резервов детского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383511" y="3940180"/>
            <a:ext cx="9076316" cy="175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занятия строятся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заботой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любовью к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495">
            <a:off x="314181" y="1027626"/>
            <a:ext cx="2358887" cy="2102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2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959" y="1830279"/>
            <a:ext cx="9308123" cy="4437892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СПАСИБО </a:t>
            </a:r>
            <a:br>
              <a:rPr lang="ru-RU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</a:br>
            <a:r>
              <a:rPr lang="ru-RU" sz="6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269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291" y="817686"/>
            <a:ext cx="8188036" cy="52252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уровень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знаний, умений и навыков, обеспечивающих нормальное функционирование личности в системе социальных отношений, который считается минимально необходимым для осуществления жизнедеятельности личности в конкретной культурной среде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ОЖНО\AppData\Local\Microsoft\Windows\Temporary Internet Files\Content.Word\2019-02-28-00-12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01" y="4288667"/>
            <a:ext cx="2867174" cy="2338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t="-2608" r="19695" b="2608"/>
          <a:stretch/>
        </p:blipFill>
        <p:spPr bwMode="auto">
          <a:xfrm>
            <a:off x="307854" y="379848"/>
            <a:ext cx="2836577" cy="2109340"/>
          </a:xfrm>
          <a:prstGeom prst="round2DiagRect">
            <a:avLst>
              <a:gd name="adj1" fmla="val 16667"/>
              <a:gd name="adj2" fmla="val 1805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3401" y="2173183"/>
            <a:ext cx="3620174" cy="230832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функциональной грамотности входит в  приоритетные задачи национального проекта «Образование».</a:t>
            </a:r>
          </a:p>
        </p:txBody>
      </p:sp>
      <p:sp>
        <p:nvSpPr>
          <p:cNvPr id="2" name="Выгнутая вверх стрелка 1"/>
          <p:cNvSpPr/>
          <p:nvPr/>
        </p:nvSpPr>
        <p:spPr>
          <a:xfrm rot="1986510">
            <a:off x="6433101" y="2302753"/>
            <a:ext cx="2803346" cy="9936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2194072" flipV="1">
            <a:off x="1170692" y="3483510"/>
            <a:ext cx="2649087" cy="11258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8064" y="1249007"/>
            <a:ext cx="5509609" cy="208838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формируется 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в школе.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C:\Users\Александр\Desktop\клипарт\dlja_vali[3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549" y="1145774"/>
            <a:ext cx="3591552" cy="229484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68036" y="4067715"/>
            <a:ext cx="82573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дошкольном возрасте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формируются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предпосылки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функциональной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грамотности.</a:t>
            </a:r>
            <a:endParaRPr lang="ru-RU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0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2236" r="-502" b="48922"/>
          <a:stretch/>
        </p:blipFill>
        <p:spPr bwMode="auto">
          <a:xfrm>
            <a:off x="264021" y="900546"/>
            <a:ext cx="9229329" cy="40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02131" y="2823163"/>
            <a:ext cx="3784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функциональной грамотности: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8910" y="1930400"/>
            <a:ext cx="43986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6200" y="276653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*Математическая;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*Финансовая;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*Естественнонаучная;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*Читательская;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*Социально-коммуникативная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54976" y="383580"/>
            <a:ext cx="10223779" cy="7913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функциональной грамотности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занятий по физической культуре (бассейн):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599649"/>
              </p:ext>
            </p:extLst>
          </p:nvPr>
        </p:nvGraphicFramePr>
        <p:xfrm>
          <a:off x="223664" y="1414210"/>
          <a:ext cx="941628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3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08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Предпосылки математической грамотности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08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095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Закрепление знаний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цветах, форме, величине;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Ориентировка в пространстве;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Счет.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по порядку;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 упражнения;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Объект 3" descr="F:\фото-бассейн\занятия\20191122_111611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r="11058" b="9972"/>
          <a:stretch/>
        </p:blipFill>
        <p:spPr bwMode="auto">
          <a:xfrm>
            <a:off x="453147" y="4499508"/>
            <a:ext cx="2334395" cy="19456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 t="33846" r="18942" b="32436"/>
          <a:stretch/>
        </p:blipFill>
        <p:spPr>
          <a:xfrm>
            <a:off x="9054171" y="2859163"/>
            <a:ext cx="2073181" cy="17760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39744" r="41083" b="2180"/>
          <a:stretch/>
        </p:blipFill>
        <p:spPr>
          <a:xfrm>
            <a:off x="4594070" y="4940901"/>
            <a:ext cx="2337714" cy="15042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23460" r="10801" b="32694"/>
          <a:stretch/>
        </p:blipFill>
        <p:spPr>
          <a:xfrm>
            <a:off x="5898397" y="3585936"/>
            <a:ext cx="2839915" cy="14896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t="33568" r="17007" b="22550"/>
          <a:stretch/>
        </p:blipFill>
        <p:spPr>
          <a:xfrm>
            <a:off x="7752661" y="5121923"/>
            <a:ext cx="3062771" cy="1433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F:\фото-бассейн\занятия\20200128_10111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r="5869" b="10757"/>
          <a:stretch/>
        </p:blipFill>
        <p:spPr bwMode="auto">
          <a:xfrm>
            <a:off x="2655117" y="3611686"/>
            <a:ext cx="2074697" cy="1775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8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871852"/>
              </p:ext>
            </p:extLst>
          </p:nvPr>
        </p:nvGraphicFramePr>
        <p:xfrm>
          <a:off x="128453" y="100778"/>
          <a:ext cx="925906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4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56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Предпосылки естественнонаучной грамотности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6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804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правилами здорового образа жизни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разными видами спорта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строения тела человека;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Закрепление знаний об окружающем мире.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недели;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 здоровья;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Физкультурно-оздоровительные досуги, развлечения, праздники,       </a:t>
                      </a:r>
                      <a:r>
                        <a:rPr lang="ru-RU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9360" r="16591" b="5897"/>
          <a:stretch/>
        </p:blipFill>
        <p:spPr>
          <a:xfrm>
            <a:off x="9812860" y="4778184"/>
            <a:ext cx="1923673" cy="18782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14653" b="14807"/>
          <a:stretch/>
        </p:blipFill>
        <p:spPr>
          <a:xfrm>
            <a:off x="9102055" y="297019"/>
            <a:ext cx="2509624" cy="18961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18333" r="17776" b="31154"/>
          <a:stretch/>
        </p:blipFill>
        <p:spPr>
          <a:xfrm>
            <a:off x="6595812" y="4905699"/>
            <a:ext cx="2056568" cy="17506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9" t="8334" r="15321" b="56025"/>
          <a:stretch/>
        </p:blipFill>
        <p:spPr>
          <a:xfrm>
            <a:off x="4248178" y="3371559"/>
            <a:ext cx="2007091" cy="16327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Рисунок 15" descr="C:\Documents and Settings\USER\Рабочий стол\Мои файлы\Сивкова, Крапивкина\фото с мероприятий\День Воды\IMG_20150401_114142.jpg"/>
          <p:cNvPicPr/>
          <p:nvPr/>
        </p:nvPicPr>
        <p:blipFill rotWithShape="1">
          <a:blip r:embed="rId6" cstate="print"/>
          <a:srcRect l="18506" t="29989" r="48967" b="14246"/>
          <a:stretch/>
        </p:blipFill>
        <p:spPr bwMode="auto">
          <a:xfrm>
            <a:off x="7228183" y="2963008"/>
            <a:ext cx="1664533" cy="16553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 descr="F:\фото-бассейн\занятия\20200130_09501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7" t="32544"/>
          <a:stretch/>
        </p:blipFill>
        <p:spPr bwMode="auto">
          <a:xfrm>
            <a:off x="3017003" y="4991599"/>
            <a:ext cx="2126186" cy="15788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10513" r="2212" b="38590"/>
          <a:stretch/>
        </p:blipFill>
        <p:spPr>
          <a:xfrm>
            <a:off x="9369621" y="2410228"/>
            <a:ext cx="1974492" cy="20526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Рисунок 16" descr="F:\фото-бассейн\занятия\20191115_11104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27366" r="40351"/>
          <a:stretch/>
        </p:blipFill>
        <p:spPr bwMode="auto">
          <a:xfrm>
            <a:off x="235202" y="4462866"/>
            <a:ext cx="2209060" cy="20182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57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995746"/>
              </p:ext>
            </p:extLst>
          </p:nvPr>
        </p:nvGraphicFramePr>
        <p:xfrm>
          <a:off x="163027" y="220348"/>
          <a:ext cx="9166953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7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88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Предпосылки читательской грамотности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56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906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многообразием и выразительностью речи;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выразительной диалогической и монологической речи детей.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ызывать у детей интерес к игровому занимательному материалу с помощью загадок, шуток, занимательных вопросов, кроссвордов (сухое умывание, самомассаж)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Активизирование речи детей в рамках игры и рефлексии занятия.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0" y="3517679"/>
            <a:ext cx="2465437" cy="23044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13094" r="32060" b="25194"/>
          <a:stretch/>
        </p:blipFill>
        <p:spPr>
          <a:xfrm>
            <a:off x="6353971" y="4442413"/>
            <a:ext cx="3373762" cy="22020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Объект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47" y="2530566"/>
            <a:ext cx="2319912" cy="19742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8845" r="33300" b="26796"/>
          <a:stretch/>
        </p:blipFill>
        <p:spPr>
          <a:xfrm>
            <a:off x="9550359" y="430404"/>
            <a:ext cx="2236293" cy="17559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F:\фото-бассейн\занятия\20191115_11093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10826" r="38943" b="14816"/>
          <a:stretch/>
        </p:blipFill>
        <p:spPr bwMode="auto">
          <a:xfrm>
            <a:off x="3027254" y="4310530"/>
            <a:ext cx="2914650" cy="21126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979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421425"/>
              </p:ext>
            </p:extLst>
          </p:nvPr>
        </p:nvGraphicFramePr>
        <p:xfrm>
          <a:off x="141271" y="207817"/>
          <a:ext cx="909330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33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Предпосылки социально-коммуникативной грамотности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33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3229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умения взаимодействовать со сверстниками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эффективного </a:t>
                      </a:r>
                      <a:r>
                        <a:rPr lang="ru-RU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коммуницирования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среди детей.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с правилами;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малой подвижности.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r="10757" b="38141"/>
          <a:stretch/>
        </p:blipFill>
        <p:spPr>
          <a:xfrm>
            <a:off x="4104702" y="2620005"/>
            <a:ext cx="3030330" cy="15764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18193" r="23014" b="38710"/>
          <a:stretch/>
        </p:blipFill>
        <p:spPr>
          <a:xfrm>
            <a:off x="7997581" y="4956747"/>
            <a:ext cx="3780546" cy="16702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14872" b="41410"/>
          <a:stretch/>
        </p:blipFill>
        <p:spPr>
          <a:xfrm>
            <a:off x="3349640" y="4731535"/>
            <a:ext cx="2508688" cy="17635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F:\фото-бассейн\занятия\IMG-20191224-WA00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1" t="15513" b="38783"/>
          <a:stretch/>
        </p:blipFill>
        <p:spPr bwMode="auto">
          <a:xfrm>
            <a:off x="6227763" y="3684510"/>
            <a:ext cx="2082791" cy="18310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F:\фото-бассейн\занятия\20191122_10163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9" t="17052" r="29153"/>
          <a:stretch/>
        </p:blipFill>
        <p:spPr bwMode="auto">
          <a:xfrm>
            <a:off x="439986" y="3601716"/>
            <a:ext cx="2665300" cy="15917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74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764</TotalTime>
  <Words>342</Words>
  <Application>Microsoft Office PowerPoint</Application>
  <PresentationFormat>Широкоэкранный</PresentationFormat>
  <Paragraphs>72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Trebuchet MS</vt:lpstr>
      <vt:lpstr>Verdana</vt:lpstr>
      <vt:lpstr>Wingdings 3</vt:lpstr>
      <vt:lpstr>Аспект</vt:lpstr>
      <vt:lpstr>«Развитие предпосылок  функциональной грамотности  у детей дошкольного возраста  средствами физической культуры»</vt:lpstr>
      <vt:lpstr>Презентация PowerPoint</vt:lpstr>
      <vt:lpstr>Презентация PowerPoint</vt:lpstr>
      <vt:lpstr>Функциональная  грамотность формируется  у детей в школе.  </vt:lpstr>
      <vt:lpstr>Презентация PowerPoint</vt:lpstr>
      <vt:lpstr>Формирование предпосылок функциональной грамотности  в рамках занятий по физической культуре (бассейн):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семьями воспитанников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</dc:creator>
  <cp:lastModifiedBy>NO</cp:lastModifiedBy>
  <cp:revision>57</cp:revision>
  <dcterms:created xsi:type="dcterms:W3CDTF">2021-12-12T11:18:12Z</dcterms:created>
  <dcterms:modified xsi:type="dcterms:W3CDTF">2022-02-09T17:28:37Z</dcterms:modified>
</cp:coreProperties>
</file>